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6.jpg" ContentType="image/jpg"/>
  <Override PartName="/ppt/media/image7.jpg" ContentType="image/jpg"/>
  <Override PartName="/ppt/media/image8.jpg" ContentType="image/jpg"/>
  <Override PartName="/ppt/media/image10.jpg" ContentType="image/jpg"/>
  <Override PartName="/ppt/media/image12.jpg" ContentType="image/jpg"/>
  <Override PartName="/ppt/media/image14.jpg" ContentType="image/jpg"/>
  <Override PartName="/ppt/media/image16.jpg" ContentType="image/jpg"/>
  <Override PartName="/ppt/media/image18.jpg" ContentType="image/jpg"/>
  <Override PartName="/ppt/media/image19.jpg" ContentType="image/jpg"/>
  <Override PartName="/ppt/media/image21.jpg" ContentType="image/jpg"/>
  <Override PartName="/ppt/media/image23.jpg" ContentType="image/jpg"/>
  <Override PartName="/ppt/media/image26.jpg" ContentType="image/jpg"/>
  <Override PartName="/ppt/media/image27.jpg" ContentType="image/jpg"/>
  <Override PartName="/ppt/media/image28.jpg" ContentType="image/jpg"/>
  <Override PartName="/ppt/media/image39.jpg" ContentType="image/jpg"/>
  <Override PartName="/ppt/media/image40.jpg" ContentType="image/jpg"/>
  <Override PartName="/ppt/media/image41.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3" d="100"/>
          <a:sy n="53" d="100"/>
        </p:scale>
        <p:origin x="1515"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sz="2950" b="0" i="0">
                <a:solidFill>
                  <a:srgbClr val="B64926"/>
                </a:solidFill>
                <a:latin typeface="Nirmala UI"/>
                <a:cs typeface="Nirmala UI"/>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sz="2600" b="0" i="1">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0" i="0">
                <a:solidFill>
                  <a:srgbClr val="B64926"/>
                </a:solidFill>
                <a:latin typeface="Nirmala UI"/>
                <a:cs typeface="Nirmala UI"/>
              </a:defRPr>
            </a:lvl1pPr>
          </a:lstStyle>
          <a:p>
            <a:endParaRPr/>
          </a:p>
        </p:txBody>
      </p:sp>
      <p:sp>
        <p:nvSpPr>
          <p:cNvPr id="3" name="Holder 3"/>
          <p:cNvSpPr>
            <a:spLocks noGrp="1"/>
          </p:cNvSpPr>
          <p:nvPr>
            <p:ph type="body" idx="1"/>
          </p:nvPr>
        </p:nvSpPr>
        <p:spPr/>
        <p:txBody>
          <a:bodyPr lIns="0" tIns="0" rIns="0" bIns="0"/>
          <a:lstStyle>
            <a:lvl1pPr>
              <a:defRPr sz="2600" b="0" i="1">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0" i="0">
                <a:solidFill>
                  <a:srgbClr val="B64926"/>
                </a:solidFill>
                <a:latin typeface="Nirmala UI"/>
                <a:cs typeface="Nirmala UI"/>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0" b="0" i="0">
                <a:solidFill>
                  <a:srgbClr val="B64926"/>
                </a:solidFill>
                <a:latin typeface="Nirmala UI"/>
                <a:cs typeface="Nirmala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057655"/>
            <a:ext cx="10058400" cy="5658611"/>
          </a:xfrm>
          <a:prstGeom prst="rect">
            <a:avLst/>
          </a:prstGeom>
        </p:spPr>
      </p:pic>
      <p:sp>
        <p:nvSpPr>
          <p:cNvPr id="2" name="Holder 2"/>
          <p:cNvSpPr>
            <a:spLocks noGrp="1"/>
          </p:cNvSpPr>
          <p:nvPr>
            <p:ph type="title"/>
          </p:nvPr>
        </p:nvSpPr>
        <p:spPr>
          <a:xfrm>
            <a:off x="340729" y="1453263"/>
            <a:ext cx="8606790" cy="781050"/>
          </a:xfrm>
          <a:prstGeom prst="rect">
            <a:avLst/>
          </a:prstGeom>
        </p:spPr>
        <p:txBody>
          <a:bodyPr wrap="square" lIns="0" tIns="0" rIns="0" bIns="0">
            <a:spAutoFit/>
          </a:bodyPr>
          <a:lstStyle>
            <a:lvl1pPr>
              <a:defRPr sz="2950" b="0" i="0">
                <a:solidFill>
                  <a:srgbClr val="B64926"/>
                </a:solidFill>
                <a:latin typeface="Nirmala UI"/>
                <a:cs typeface="Nirmala UI"/>
              </a:defRPr>
            </a:lvl1pPr>
          </a:lstStyle>
          <a:p>
            <a:endParaRPr/>
          </a:p>
        </p:txBody>
      </p:sp>
      <p:sp>
        <p:nvSpPr>
          <p:cNvPr id="3" name="Holder 3"/>
          <p:cNvSpPr>
            <a:spLocks noGrp="1"/>
          </p:cNvSpPr>
          <p:nvPr>
            <p:ph type="body" idx="1"/>
          </p:nvPr>
        </p:nvSpPr>
        <p:spPr>
          <a:xfrm>
            <a:off x="5151141" y="2360664"/>
            <a:ext cx="4605655" cy="3479165"/>
          </a:xfrm>
          <a:prstGeom prst="rect">
            <a:avLst/>
          </a:prstGeom>
        </p:spPr>
        <p:txBody>
          <a:bodyPr wrap="square" lIns="0" tIns="0" rIns="0" bIns="0">
            <a:spAutoFit/>
          </a:bodyPr>
          <a:lstStyle>
            <a:lvl1pPr>
              <a:defRPr sz="2600" b="0" i="1">
                <a:solidFill>
                  <a:schemeClr val="tx1"/>
                </a:solidFill>
                <a:latin typeface="Calibri"/>
                <a:cs typeface="Calibri"/>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2/17/2024</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g"/><Relationship Id="rId2" Type="http://schemas.openxmlformats.org/officeDocument/2006/relationships/image" Target="../media/image32.jpg"/><Relationship Id="rId1" Type="http://schemas.openxmlformats.org/officeDocument/2006/relationships/slideLayout" Target="../slideLayouts/slideLayout4.xml"/><Relationship Id="rId6" Type="http://schemas.openxmlformats.org/officeDocument/2006/relationships/image" Target="../media/image36.jpg"/><Relationship Id="rId5" Type="http://schemas.openxmlformats.org/officeDocument/2006/relationships/image" Target="../media/image35.jpeg"/><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7275"/>
            <a:ext cx="10058400" cy="5657850"/>
          </a:xfrm>
          <a:prstGeom prst="rect">
            <a:avLst/>
          </a:prstGeom>
        </p:spPr>
      </p:pic>
      <p:sp>
        <p:nvSpPr>
          <p:cNvPr id="8" name="object 8"/>
          <p:cNvSpPr txBox="1"/>
          <p:nvPr/>
        </p:nvSpPr>
        <p:spPr>
          <a:xfrm>
            <a:off x="228600" y="2362200"/>
            <a:ext cx="4191000" cy="1972976"/>
          </a:xfrm>
          <a:prstGeom prst="rect">
            <a:avLst/>
          </a:prstGeom>
        </p:spPr>
        <p:txBody>
          <a:bodyPr vert="horz" wrap="square" lIns="0" tIns="117475" rIns="0" bIns="0" rtlCol="0">
            <a:spAutoFit/>
          </a:bodyPr>
          <a:lstStyle/>
          <a:p>
            <a:pPr marL="19685">
              <a:lnSpc>
                <a:spcPct val="100000"/>
              </a:lnSpc>
              <a:spcBef>
                <a:spcPts val="925"/>
              </a:spcBef>
            </a:pPr>
            <a:r>
              <a:rPr sz="2600" spc="110" dirty="0">
                <a:solidFill>
                  <a:srgbClr val="13110E"/>
                </a:solidFill>
                <a:latin typeface="Times New Roman"/>
                <a:cs typeface="Times New Roman"/>
              </a:rPr>
              <a:t>Made</a:t>
            </a:r>
            <a:r>
              <a:rPr sz="2600" spc="30" dirty="0">
                <a:solidFill>
                  <a:srgbClr val="13110E"/>
                </a:solidFill>
                <a:latin typeface="Times New Roman"/>
                <a:cs typeface="Times New Roman"/>
              </a:rPr>
              <a:t> </a:t>
            </a:r>
            <a:r>
              <a:rPr sz="2750" spc="-20" dirty="0">
                <a:solidFill>
                  <a:srgbClr val="13110E"/>
                </a:solidFill>
                <a:latin typeface="Times New Roman"/>
                <a:cs typeface="Times New Roman"/>
              </a:rPr>
              <a:t>By:</a:t>
            </a:r>
            <a:r>
              <a:rPr sz="2750" spc="35" dirty="0">
                <a:solidFill>
                  <a:srgbClr val="13110E"/>
                </a:solidFill>
                <a:latin typeface="Times New Roman"/>
                <a:cs typeface="Times New Roman"/>
              </a:rPr>
              <a:t> </a:t>
            </a:r>
            <a:r>
              <a:rPr sz="2600" spc="125" dirty="0">
                <a:solidFill>
                  <a:srgbClr val="13110E"/>
                </a:solidFill>
                <a:latin typeface="Times New Roman"/>
                <a:cs typeface="Times New Roman"/>
              </a:rPr>
              <a:t>Aa</a:t>
            </a:r>
            <a:r>
              <a:rPr lang="en-US" sz="2600" spc="125" dirty="0">
                <a:solidFill>
                  <a:srgbClr val="13110E"/>
                </a:solidFill>
                <a:latin typeface="Times New Roman"/>
                <a:cs typeface="Times New Roman"/>
              </a:rPr>
              <a:t>yush</a:t>
            </a:r>
            <a:r>
              <a:rPr sz="2600" spc="155" dirty="0">
                <a:solidFill>
                  <a:srgbClr val="13110E"/>
                </a:solidFill>
                <a:latin typeface="Times New Roman"/>
                <a:cs typeface="Times New Roman"/>
              </a:rPr>
              <a:t> </a:t>
            </a:r>
            <a:r>
              <a:rPr lang="en-US" sz="2600" spc="160" dirty="0">
                <a:solidFill>
                  <a:srgbClr val="13110E"/>
                </a:solidFill>
                <a:latin typeface="Times New Roman"/>
                <a:cs typeface="Times New Roman"/>
              </a:rPr>
              <a:t>C</a:t>
            </a:r>
            <a:r>
              <a:rPr sz="2600" spc="40" dirty="0">
                <a:solidFill>
                  <a:srgbClr val="13110E"/>
                </a:solidFill>
                <a:latin typeface="Times New Roman"/>
                <a:cs typeface="Times New Roman"/>
              </a:rPr>
              <a:t> </a:t>
            </a:r>
            <a:r>
              <a:rPr lang="en-US" sz="2600" spc="45" dirty="0">
                <a:solidFill>
                  <a:srgbClr val="13110E"/>
                </a:solidFill>
                <a:latin typeface="Times New Roman"/>
                <a:cs typeface="Times New Roman"/>
              </a:rPr>
              <a:t>Katare</a:t>
            </a:r>
            <a:endParaRPr sz="2600" dirty="0">
              <a:latin typeface="Times New Roman"/>
              <a:cs typeface="Times New Roman"/>
            </a:endParaRPr>
          </a:p>
          <a:p>
            <a:pPr marL="21590" marR="1888489" indent="-9525">
              <a:lnSpc>
                <a:spcPct val="124600"/>
              </a:lnSpc>
              <a:spcBef>
                <a:spcPts val="15"/>
              </a:spcBef>
            </a:pPr>
            <a:r>
              <a:rPr sz="2700" dirty="0">
                <a:solidFill>
                  <a:srgbClr val="13110E"/>
                </a:solidFill>
                <a:latin typeface="Times New Roman"/>
                <a:cs typeface="Times New Roman"/>
              </a:rPr>
              <a:t>Std</a:t>
            </a:r>
            <a:r>
              <a:rPr sz="2700" spc="300" dirty="0">
                <a:solidFill>
                  <a:srgbClr val="13110E"/>
                </a:solidFill>
                <a:latin typeface="Times New Roman"/>
                <a:cs typeface="Times New Roman"/>
              </a:rPr>
              <a:t> </a:t>
            </a:r>
            <a:r>
              <a:rPr sz="2700" dirty="0">
                <a:solidFill>
                  <a:srgbClr val="13110E"/>
                </a:solidFill>
                <a:latin typeface="Times New Roman"/>
                <a:cs typeface="Times New Roman"/>
              </a:rPr>
              <a:t>Div:</a:t>
            </a:r>
            <a:r>
              <a:rPr sz="2700" spc="320" dirty="0">
                <a:solidFill>
                  <a:srgbClr val="13110E"/>
                </a:solidFill>
                <a:latin typeface="Times New Roman"/>
                <a:cs typeface="Times New Roman"/>
              </a:rPr>
              <a:t> </a:t>
            </a:r>
            <a:r>
              <a:rPr sz="2700" spc="80" dirty="0">
                <a:solidFill>
                  <a:srgbClr val="13110E"/>
                </a:solidFill>
                <a:latin typeface="Times New Roman"/>
                <a:cs typeface="Times New Roman"/>
              </a:rPr>
              <a:t>IX-</a:t>
            </a:r>
            <a:r>
              <a:rPr sz="2700" spc="50" dirty="0">
                <a:solidFill>
                  <a:srgbClr val="13110E"/>
                </a:solidFill>
                <a:latin typeface="Times New Roman"/>
                <a:cs typeface="Times New Roman"/>
              </a:rPr>
              <a:t>F </a:t>
            </a:r>
            <a:r>
              <a:rPr sz="2700" dirty="0">
                <a:solidFill>
                  <a:srgbClr val="13110E"/>
                </a:solidFill>
                <a:latin typeface="Times New Roman"/>
                <a:cs typeface="Times New Roman"/>
              </a:rPr>
              <a:t>Roll</a:t>
            </a:r>
            <a:r>
              <a:rPr sz="2700" spc="155" dirty="0">
                <a:solidFill>
                  <a:srgbClr val="13110E"/>
                </a:solidFill>
                <a:latin typeface="Times New Roman"/>
                <a:cs typeface="Times New Roman"/>
              </a:rPr>
              <a:t> </a:t>
            </a:r>
            <a:r>
              <a:rPr sz="2700" spc="114" dirty="0">
                <a:solidFill>
                  <a:srgbClr val="13110E"/>
                </a:solidFill>
                <a:latin typeface="Times New Roman"/>
                <a:cs typeface="Times New Roman"/>
              </a:rPr>
              <a:t>No:</a:t>
            </a:r>
            <a:r>
              <a:rPr sz="2700" spc="-15" dirty="0">
                <a:solidFill>
                  <a:srgbClr val="13110E"/>
                </a:solidFill>
                <a:latin typeface="Times New Roman"/>
                <a:cs typeface="Times New Roman"/>
              </a:rPr>
              <a:t> </a:t>
            </a:r>
            <a:r>
              <a:rPr sz="2700" spc="55" dirty="0">
                <a:solidFill>
                  <a:srgbClr val="13110E"/>
                </a:solidFill>
                <a:latin typeface="Times New Roman"/>
                <a:cs typeface="Times New Roman"/>
              </a:rPr>
              <a:t>0</a:t>
            </a:r>
            <a:r>
              <a:rPr lang="en-US" sz="2700" spc="55" dirty="0">
                <a:solidFill>
                  <a:srgbClr val="13110E"/>
                </a:solidFill>
                <a:latin typeface="Times New Roman"/>
                <a:cs typeface="Times New Roman"/>
              </a:rPr>
              <a:t>2</a:t>
            </a:r>
            <a:endParaRPr sz="2700" dirty="0">
              <a:latin typeface="Times New Roman"/>
              <a:cs typeface="Times New Roman"/>
            </a:endParaRPr>
          </a:p>
          <a:p>
            <a:pPr marL="20320">
              <a:lnSpc>
                <a:spcPct val="100000"/>
              </a:lnSpc>
              <a:spcBef>
                <a:spcPts val="905"/>
              </a:spcBef>
            </a:pPr>
            <a:r>
              <a:rPr sz="1800" spc="50" dirty="0">
                <a:solidFill>
                  <a:srgbClr val="13110E"/>
                </a:solidFill>
                <a:latin typeface="Times New Roman"/>
                <a:cs typeface="Times New Roman"/>
              </a:rPr>
              <a:t>Date:</a:t>
            </a:r>
            <a:r>
              <a:rPr sz="1800" spc="125" dirty="0">
                <a:solidFill>
                  <a:srgbClr val="13110E"/>
                </a:solidFill>
                <a:latin typeface="Times New Roman"/>
                <a:cs typeface="Times New Roman"/>
              </a:rPr>
              <a:t> </a:t>
            </a:r>
            <a:r>
              <a:rPr lang="en-US" spc="125" dirty="0">
                <a:solidFill>
                  <a:srgbClr val="13110E"/>
                </a:solidFill>
                <a:latin typeface="Times New Roman"/>
                <a:cs typeface="Times New Roman"/>
              </a:rPr>
              <a:t>17</a:t>
            </a:r>
            <a:r>
              <a:rPr sz="1800" dirty="0">
                <a:solidFill>
                  <a:srgbClr val="13110E"/>
                </a:solidFill>
                <a:latin typeface="Times New Roman"/>
                <a:cs typeface="Times New Roman"/>
              </a:rPr>
              <a:t>-0</a:t>
            </a:r>
            <a:r>
              <a:rPr lang="en-US" dirty="0">
                <a:solidFill>
                  <a:srgbClr val="13110E"/>
                </a:solidFill>
                <a:latin typeface="Times New Roman"/>
                <a:cs typeface="Times New Roman"/>
              </a:rPr>
              <a:t>2</a:t>
            </a:r>
            <a:r>
              <a:rPr sz="1800" dirty="0">
                <a:solidFill>
                  <a:srgbClr val="13110E"/>
                </a:solidFill>
                <a:latin typeface="Times New Roman"/>
                <a:cs typeface="Times New Roman"/>
              </a:rPr>
              <a:t>-</a:t>
            </a:r>
            <a:r>
              <a:rPr sz="1800" spc="-20" dirty="0">
                <a:solidFill>
                  <a:srgbClr val="13110E"/>
                </a:solidFill>
                <a:latin typeface="Times New Roman"/>
                <a:cs typeface="Times New Roman"/>
              </a:rPr>
              <a:t>202</a:t>
            </a:r>
            <a:r>
              <a:rPr lang="en-US" sz="1800" spc="-20" dirty="0">
                <a:solidFill>
                  <a:srgbClr val="13110E"/>
                </a:solidFill>
                <a:latin typeface="Times New Roman"/>
                <a:cs typeface="Times New Roman"/>
              </a:rPr>
              <a:t>4</a:t>
            </a:r>
            <a:endParaRPr sz="1800" dirty="0">
              <a:latin typeface="Times New Roman"/>
              <a:cs typeface="Times New Roman"/>
            </a:endParaRPr>
          </a:p>
        </p:txBody>
      </p:sp>
      <p:sp>
        <p:nvSpPr>
          <p:cNvPr id="10" name="Rectangle 9"/>
          <p:cNvSpPr/>
          <p:nvPr/>
        </p:nvSpPr>
        <p:spPr>
          <a:xfrm>
            <a:off x="2414542" y="41612"/>
            <a:ext cx="5229316" cy="1015663"/>
          </a:xfrm>
          <a:prstGeom prst="rect">
            <a:avLst/>
          </a:prstGeom>
          <a:noFill/>
        </p:spPr>
        <p:txBody>
          <a:bodyPr wrap="none" lIns="91440" tIns="45720" rIns="91440" bIns="45720">
            <a:spAutoFit/>
          </a:bodyPr>
          <a:lstStyle/>
          <a:p>
            <a:pPr algn="ctr"/>
            <a:r>
              <a:rPr lang="en-IN" sz="6000" dirty="0">
                <a:latin typeface="Britannic Bold" panose="020B0903060703020204" pitchFamily="34" charset="0"/>
              </a:rPr>
              <a:t>MY PORTFOLIO</a:t>
            </a:r>
            <a:endParaRPr lang="en-US" sz="19900" b="0" cap="none" spc="0" dirty="0">
              <a:ln w="0"/>
              <a:solidFill>
                <a:schemeClr val="tx1"/>
              </a:solidFill>
              <a:effectLst>
                <a:outerShdw blurRad="38100" dist="19050" dir="2700000" algn="tl" rotWithShape="0">
                  <a:schemeClr val="dk1">
                    <a:alpha val="40000"/>
                  </a:schemeClr>
                </a:outerShdw>
              </a:effectLst>
              <a:latin typeface="Britannic Bold" panose="020B09030607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1081419"/>
            <a:ext cx="8606790" cy="781050"/>
          </a:xfrm>
          <a:prstGeom prst="rect">
            <a:avLst/>
          </a:prstGeom>
        </p:spPr>
        <p:txBody>
          <a:bodyPr vert="horz" wrap="square" lIns="0" tIns="13335" rIns="0" bIns="0" rtlCol="0">
            <a:spAutoFit/>
          </a:bodyPr>
          <a:lstStyle/>
          <a:p>
            <a:pPr marL="2874645">
              <a:lnSpc>
                <a:spcPct val="100000"/>
              </a:lnSpc>
              <a:spcBef>
                <a:spcPts val="105"/>
              </a:spcBef>
            </a:pPr>
            <a:r>
              <a:rPr sz="4950" b="1" i="1" spc="-10" dirty="0">
                <a:latin typeface="Gill Sans MT"/>
                <a:cs typeface="Gill Sans MT"/>
              </a:rPr>
              <a:t>Mathematics</a:t>
            </a:r>
            <a:endParaRPr sz="4950" dirty="0">
              <a:latin typeface="Gill Sans MT"/>
              <a:cs typeface="Gill Sans MT"/>
            </a:endParaRPr>
          </a:p>
        </p:txBody>
      </p:sp>
      <p:sp>
        <p:nvSpPr>
          <p:cNvPr id="3" name="object 3"/>
          <p:cNvSpPr txBox="1"/>
          <p:nvPr/>
        </p:nvSpPr>
        <p:spPr>
          <a:xfrm>
            <a:off x="4267200" y="2133600"/>
            <a:ext cx="5486400" cy="4154984"/>
          </a:xfrm>
          <a:prstGeom prst="rect">
            <a:avLst/>
          </a:prstGeom>
        </p:spPr>
        <p:txBody>
          <a:bodyPr vert="horz" wrap="square" lIns="0" tIns="12700" rIns="0" bIns="0" rtlCol="0">
            <a:spAutoFit/>
          </a:bodyPr>
          <a:lstStyle/>
          <a:p>
            <a:pPr marL="34290">
              <a:lnSpc>
                <a:spcPts val="1739"/>
              </a:lnSpc>
              <a:spcBef>
                <a:spcPts val="100"/>
              </a:spcBef>
            </a:pPr>
            <a:r>
              <a:rPr lang="en-US" sz="2000" b="1" i="1" dirty="0">
                <a:latin typeface="Times New Roman"/>
                <a:cs typeface="Times New Roman"/>
              </a:rPr>
              <a:t>A math teacher is someone who inspires their students to look beyond the pages of the textbook to become problem solvers and critical thinkers. And my Mathematics teacher Ms. </a:t>
            </a:r>
            <a:r>
              <a:rPr lang="en-US" sz="2000" b="1" i="1" dirty="0" err="1">
                <a:latin typeface="Times New Roman"/>
                <a:cs typeface="Times New Roman"/>
              </a:rPr>
              <a:t>Sheetal</a:t>
            </a:r>
            <a:r>
              <a:rPr lang="en-US" sz="2000" b="1" i="1" dirty="0">
                <a:latin typeface="Times New Roman"/>
                <a:cs typeface="Times New Roman"/>
              </a:rPr>
              <a:t> Jain does exactly that and more. She has made Math simple for us by giving us quicker ways to do problems. She also works out the problems on the board/book which makes it easier to learn. When it comes to Math we are visual learners and we need a detailed explanation. In addition, she explains everything clearly and is always willing to help her students. Ms. </a:t>
            </a:r>
            <a:r>
              <a:rPr lang="en-US" sz="2000" b="1" i="1" dirty="0" err="1">
                <a:latin typeface="Times New Roman"/>
                <a:cs typeface="Times New Roman"/>
              </a:rPr>
              <a:t>Sheetal</a:t>
            </a:r>
            <a:r>
              <a:rPr lang="en-US" sz="2000" b="1" i="1" dirty="0">
                <a:latin typeface="Times New Roman"/>
                <a:cs typeface="Times New Roman"/>
              </a:rPr>
              <a:t> has positively impacted my opinion on education because she is one of the few exceptional Math teachers I've had. Ms. Shweta's simple teaching method gave me the strategies to be successful in solving math problems. She also wouldn’t hesitate to help her students whenever we are confused. Overall she is a great teacher and pleasant person as well.</a:t>
            </a:r>
            <a:endParaRPr sz="2000" b="1" i="1" dirty="0">
              <a:latin typeface="Times New Roman"/>
              <a:cs typeface="Times New Roman"/>
            </a:endParaRPr>
          </a:p>
        </p:txBody>
      </p:sp>
      <p:grpSp>
        <p:nvGrpSpPr>
          <p:cNvPr id="4" name="object 4"/>
          <p:cNvGrpSpPr/>
          <p:nvPr/>
        </p:nvGrpSpPr>
        <p:grpSpPr>
          <a:xfrm>
            <a:off x="838200" y="2133600"/>
            <a:ext cx="2834640" cy="4314825"/>
            <a:chOff x="1176527" y="2401823"/>
            <a:chExt cx="2834640" cy="4314825"/>
          </a:xfrm>
        </p:grpSpPr>
        <p:pic>
          <p:nvPicPr>
            <p:cNvPr id="5" name="object 5"/>
            <p:cNvPicPr/>
            <p:nvPr/>
          </p:nvPicPr>
          <p:blipFill>
            <a:blip r:embed="rId2" cstate="print"/>
            <a:stretch>
              <a:fillRect/>
            </a:stretch>
          </p:blipFill>
          <p:spPr>
            <a:xfrm>
              <a:off x="1176527" y="6132576"/>
              <a:ext cx="2834639" cy="583691"/>
            </a:xfrm>
            <a:prstGeom prst="rect">
              <a:avLst/>
            </a:prstGeom>
          </p:spPr>
        </p:pic>
        <p:pic>
          <p:nvPicPr>
            <p:cNvPr id="6" name="object 6"/>
            <p:cNvPicPr/>
            <p:nvPr/>
          </p:nvPicPr>
          <p:blipFill>
            <a:blip r:embed="rId3" cstate="print"/>
            <a:stretch>
              <a:fillRect/>
            </a:stretch>
          </p:blipFill>
          <p:spPr>
            <a:xfrm>
              <a:off x="1191768" y="2401823"/>
              <a:ext cx="2805683" cy="3741420"/>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6484" y="1219200"/>
            <a:ext cx="1967230" cy="781050"/>
          </a:xfrm>
          <a:prstGeom prst="rect">
            <a:avLst/>
          </a:prstGeom>
        </p:spPr>
        <p:txBody>
          <a:bodyPr vert="horz" wrap="square" lIns="0" tIns="13335" rIns="0" bIns="0" rtlCol="0">
            <a:spAutoFit/>
          </a:bodyPr>
          <a:lstStyle/>
          <a:p>
            <a:pPr marL="12700">
              <a:lnSpc>
                <a:spcPct val="100000"/>
              </a:lnSpc>
              <a:spcBef>
                <a:spcPts val="105"/>
              </a:spcBef>
            </a:pPr>
            <a:r>
              <a:rPr sz="4950" b="1" i="1" spc="-10" dirty="0">
                <a:latin typeface="Gill Sans MT"/>
                <a:cs typeface="Gill Sans MT"/>
              </a:rPr>
              <a:t>Physics</a:t>
            </a:r>
            <a:endParaRPr sz="4950" dirty="0">
              <a:latin typeface="Gill Sans MT"/>
              <a:cs typeface="Gill Sans MT"/>
            </a:endParaRPr>
          </a:p>
        </p:txBody>
      </p:sp>
      <p:sp>
        <p:nvSpPr>
          <p:cNvPr id="3" name="object 3"/>
          <p:cNvSpPr txBox="1"/>
          <p:nvPr/>
        </p:nvSpPr>
        <p:spPr>
          <a:xfrm>
            <a:off x="4724400" y="2195601"/>
            <a:ext cx="5181600" cy="3936975"/>
          </a:xfrm>
          <a:prstGeom prst="rect">
            <a:avLst/>
          </a:prstGeom>
        </p:spPr>
        <p:txBody>
          <a:bodyPr vert="horz" wrap="square" lIns="0" tIns="12700" rIns="0" bIns="0" rtlCol="0">
            <a:spAutoFit/>
          </a:bodyPr>
          <a:lstStyle/>
          <a:p>
            <a:pPr marL="34290">
              <a:lnSpc>
                <a:spcPts val="1739"/>
              </a:lnSpc>
              <a:spcBef>
                <a:spcPts val="100"/>
              </a:spcBef>
            </a:pPr>
            <a:r>
              <a:rPr lang="en-US" b="1" i="1" dirty="0">
                <a:latin typeface="Garamond"/>
                <a:cs typeface="Garamond"/>
              </a:rPr>
              <a:t>Mrs. </a:t>
            </a:r>
            <a:r>
              <a:rPr lang="en-US" b="1" i="1" dirty="0" err="1">
                <a:latin typeface="Garamond"/>
                <a:cs typeface="Garamond"/>
              </a:rPr>
              <a:t>Dipali</a:t>
            </a:r>
            <a:r>
              <a:rPr lang="en-US" b="1" i="1" dirty="0">
                <a:latin typeface="Garamond"/>
                <a:cs typeface="Garamond"/>
              </a:rPr>
              <a:t> </a:t>
            </a:r>
            <a:r>
              <a:rPr lang="en-US" b="1" i="1" dirty="0" err="1">
                <a:latin typeface="Garamond"/>
                <a:cs typeface="Garamond"/>
              </a:rPr>
              <a:t>Wani</a:t>
            </a:r>
            <a:r>
              <a:rPr lang="en-US" b="1" i="1" dirty="0">
                <a:latin typeface="Garamond"/>
                <a:cs typeface="Garamond"/>
              </a:rPr>
              <a:t> is my Physics teacher. She is someone who realizes that among the most valued and significant roles of a science teacher is to help a student understand a body of information and the processes of scientific investigation. I was first scared as he looked strict to me but after attending his classes I got to understand that he is very calm and humble and very patient with his students. He poses real world problems to us based on the concepts taught in class and is highly appreciative when we are able to answer those or even make an effort towards its resolution. His encouragement and motivation and simple manner of teaching has made even the difficult subject like Physics very understandable and interesting to us. His teaching methodology is very interactive and thus ensures all students participate in the learning process. I am very happy to have as my Physics teacher.</a:t>
            </a:r>
            <a:endParaRPr b="1" i="1" dirty="0">
              <a:latin typeface="Garamond"/>
              <a:cs typeface="Garamond"/>
            </a:endParaRPr>
          </a:p>
        </p:txBody>
      </p:sp>
      <p:grpSp>
        <p:nvGrpSpPr>
          <p:cNvPr id="4" name="object 4"/>
          <p:cNvGrpSpPr/>
          <p:nvPr/>
        </p:nvGrpSpPr>
        <p:grpSpPr>
          <a:xfrm>
            <a:off x="579119" y="2401824"/>
            <a:ext cx="4030979" cy="4314825"/>
            <a:chOff x="579119" y="2401824"/>
            <a:chExt cx="4030979" cy="4314825"/>
          </a:xfrm>
        </p:grpSpPr>
        <p:pic>
          <p:nvPicPr>
            <p:cNvPr id="5" name="object 5"/>
            <p:cNvPicPr/>
            <p:nvPr/>
          </p:nvPicPr>
          <p:blipFill>
            <a:blip r:embed="rId2" cstate="print"/>
            <a:stretch>
              <a:fillRect/>
            </a:stretch>
          </p:blipFill>
          <p:spPr>
            <a:xfrm>
              <a:off x="579119" y="6132576"/>
              <a:ext cx="4030980" cy="583691"/>
            </a:xfrm>
            <a:prstGeom prst="rect">
              <a:avLst/>
            </a:prstGeom>
          </p:spPr>
        </p:pic>
        <p:pic>
          <p:nvPicPr>
            <p:cNvPr id="6" name="object 6"/>
            <p:cNvPicPr/>
            <p:nvPr/>
          </p:nvPicPr>
          <p:blipFill>
            <a:blip r:embed="rId3" cstate="print"/>
            <a:stretch>
              <a:fillRect/>
            </a:stretch>
          </p:blipFill>
          <p:spPr>
            <a:xfrm>
              <a:off x="595883" y="2401824"/>
              <a:ext cx="3997451" cy="374142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066800"/>
            <a:ext cx="8606790" cy="781050"/>
          </a:xfrm>
          <a:prstGeom prst="rect">
            <a:avLst/>
          </a:prstGeom>
        </p:spPr>
        <p:txBody>
          <a:bodyPr vert="horz" wrap="square" lIns="0" tIns="13335" rIns="0" bIns="0" rtlCol="0">
            <a:spAutoFit/>
          </a:bodyPr>
          <a:lstStyle/>
          <a:p>
            <a:pPr marL="3667125">
              <a:lnSpc>
                <a:spcPct val="100000"/>
              </a:lnSpc>
              <a:spcBef>
                <a:spcPts val="105"/>
              </a:spcBef>
            </a:pPr>
            <a:r>
              <a:rPr sz="4950" b="1" i="1" spc="-10" dirty="0">
                <a:latin typeface="Gill Sans MT"/>
                <a:cs typeface="Gill Sans MT"/>
              </a:rPr>
              <a:t>Biology</a:t>
            </a:r>
            <a:endParaRPr sz="4950" dirty="0">
              <a:latin typeface="Gill Sans MT"/>
              <a:cs typeface="Gill Sans MT"/>
            </a:endParaRPr>
          </a:p>
        </p:txBody>
      </p:sp>
      <p:sp>
        <p:nvSpPr>
          <p:cNvPr id="3" name="object 3"/>
          <p:cNvSpPr txBox="1"/>
          <p:nvPr/>
        </p:nvSpPr>
        <p:spPr>
          <a:xfrm>
            <a:off x="4572000" y="2133600"/>
            <a:ext cx="5181600" cy="3942554"/>
          </a:xfrm>
          <a:prstGeom prst="rect">
            <a:avLst/>
          </a:prstGeom>
        </p:spPr>
        <p:txBody>
          <a:bodyPr vert="horz" wrap="square" lIns="0" tIns="15875" rIns="0" bIns="0" rtlCol="0">
            <a:spAutoFit/>
          </a:bodyPr>
          <a:lstStyle/>
          <a:p>
            <a:pPr marL="35560">
              <a:lnSpc>
                <a:spcPts val="1805"/>
              </a:lnSpc>
              <a:spcBef>
                <a:spcPts val="125"/>
              </a:spcBef>
            </a:pPr>
            <a:r>
              <a:rPr lang="en-US" sz="2000" b="1" i="1" dirty="0">
                <a:latin typeface="Times New Roman"/>
                <a:cs typeface="Times New Roman"/>
              </a:rPr>
              <a:t>Ms. </a:t>
            </a:r>
            <a:r>
              <a:rPr lang="en-US" sz="2000" b="1" i="1" dirty="0" err="1">
                <a:latin typeface="Times New Roman"/>
                <a:cs typeface="Times New Roman"/>
              </a:rPr>
              <a:t>Madhura</a:t>
            </a:r>
            <a:r>
              <a:rPr lang="en-US" sz="2000" b="1" i="1" dirty="0">
                <a:latin typeface="Times New Roman"/>
                <a:cs typeface="Times New Roman"/>
              </a:rPr>
              <a:t> Joshi is our Biology teacher. Her approach towards teaching this Life Science is very lively and engaging. She goes beyond the basics of biology to impart specific wisdom to us students. Her lessons are interspersed with discussions from around our surroundings that relate to Biology and biological systems. This helps us in deeper understanding of the subject and increases our curiosity to know more about the subject. She is a teacher that makes Sciences interesting along with being informative. She ensures that we understand the topics so that we are able to observe our surrounding environment and relate the concepts to reality. Her teaching has only helped us grow more inquisitive and eager in our learnings of the science and I am very happy to have such a teacher in our school.</a:t>
            </a:r>
            <a:endParaRPr sz="2000" b="1" i="1" dirty="0">
              <a:latin typeface="Times New Roman"/>
              <a:cs typeface="Times New Roman"/>
            </a:endParaRPr>
          </a:p>
        </p:txBody>
      </p:sp>
      <p:pic>
        <p:nvPicPr>
          <p:cNvPr id="4" name="object 4"/>
          <p:cNvPicPr/>
          <p:nvPr/>
        </p:nvPicPr>
        <p:blipFill>
          <a:blip r:embed="rId2" cstate="print"/>
          <a:stretch>
            <a:fillRect/>
          </a:stretch>
        </p:blipFill>
        <p:spPr>
          <a:xfrm>
            <a:off x="865631" y="2397251"/>
            <a:ext cx="3457956" cy="37520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219200"/>
            <a:ext cx="8606790" cy="781050"/>
          </a:xfrm>
          <a:prstGeom prst="rect">
            <a:avLst/>
          </a:prstGeom>
        </p:spPr>
        <p:txBody>
          <a:bodyPr vert="horz" wrap="square" lIns="0" tIns="13335" rIns="0" bIns="0" rtlCol="0">
            <a:spAutoFit/>
          </a:bodyPr>
          <a:lstStyle/>
          <a:p>
            <a:pPr marL="3348354">
              <a:lnSpc>
                <a:spcPct val="100000"/>
              </a:lnSpc>
              <a:spcBef>
                <a:spcPts val="105"/>
              </a:spcBef>
            </a:pPr>
            <a:r>
              <a:rPr sz="4950" spc="-10" dirty="0">
                <a:latin typeface="Gill Sans MT"/>
                <a:cs typeface="Gill Sans MT"/>
              </a:rPr>
              <a:t>Chemistry</a:t>
            </a:r>
            <a:endParaRPr sz="4950" dirty="0">
              <a:latin typeface="Gill Sans MT"/>
              <a:cs typeface="Gill Sans MT"/>
            </a:endParaRPr>
          </a:p>
        </p:txBody>
      </p:sp>
      <p:sp>
        <p:nvSpPr>
          <p:cNvPr id="3" name="object 3"/>
          <p:cNvSpPr txBox="1"/>
          <p:nvPr/>
        </p:nvSpPr>
        <p:spPr>
          <a:xfrm>
            <a:off x="4191001" y="2234313"/>
            <a:ext cx="5544400" cy="3942554"/>
          </a:xfrm>
          <a:prstGeom prst="rect">
            <a:avLst/>
          </a:prstGeom>
        </p:spPr>
        <p:txBody>
          <a:bodyPr vert="horz" wrap="square" lIns="0" tIns="15875" rIns="0" bIns="0" rtlCol="0">
            <a:spAutoFit/>
          </a:bodyPr>
          <a:lstStyle/>
          <a:p>
            <a:pPr marL="35560">
              <a:lnSpc>
                <a:spcPts val="1805"/>
              </a:lnSpc>
              <a:spcBef>
                <a:spcPts val="125"/>
              </a:spcBef>
            </a:pPr>
            <a:r>
              <a:rPr lang="en-US" sz="2000" b="1" i="1" dirty="0">
                <a:latin typeface="Times New Roman"/>
                <a:cs typeface="Times New Roman"/>
              </a:rPr>
              <a:t>My Chemistry teacher is Ms. </a:t>
            </a:r>
            <a:r>
              <a:rPr lang="en-US" sz="2000" b="1" i="1" dirty="0" err="1">
                <a:latin typeface="Times New Roman"/>
                <a:cs typeface="Times New Roman"/>
              </a:rPr>
              <a:t>Rebhika</a:t>
            </a:r>
            <a:r>
              <a:rPr lang="en-US" sz="2000" b="1" i="1" dirty="0">
                <a:latin typeface="Times New Roman"/>
                <a:cs typeface="Times New Roman"/>
              </a:rPr>
              <a:t> name is very dangerous but she is very good and polite teacher . Learning chemistry with her is like a fun science exercise with loads of experiments and activities. She is a highly knowledgeable instructor yet very kind and humble in her approach towards teaching us this science subject. All the complex properties of matter become easier to learn and understand with her simplistic way of teaching and breaking down complex concepts into simpler topics. She regularly talks about the real life scenarios about chemicals, labs, factories and thus makes it easier for us to grasp important concepts about this subject. She is very friendly and approachable and is extremely patient with all our doubts and questions. Having her as our Chemistry teacher is a boon and we are very happy with that.</a:t>
            </a:r>
            <a:endParaRPr sz="2000" b="1" i="1" dirty="0">
              <a:latin typeface="Times New Roman"/>
              <a:cs typeface="Times New Roman"/>
            </a:endParaRPr>
          </a:p>
        </p:txBody>
      </p:sp>
      <p:grpSp>
        <p:nvGrpSpPr>
          <p:cNvPr id="4" name="object 4"/>
          <p:cNvGrpSpPr/>
          <p:nvPr/>
        </p:nvGrpSpPr>
        <p:grpSpPr>
          <a:xfrm>
            <a:off x="1219200" y="2234313"/>
            <a:ext cx="2315210" cy="4314825"/>
            <a:chOff x="1438655" y="2401823"/>
            <a:chExt cx="2315210" cy="4314825"/>
          </a:xfrm>
        </p:grpSpPr>
        <p:pic>
          <p:nvPicPr>
            <p:cNvPr id="5" name="object 5"/>
            <p:cNvPicPr/>
            <p:nvPr/>
          </p:nvPicPr>
          <p:blipFill>
            <a:blip r:embed="rId2" cstate="print"/>
            <a:stretch>
              <a:fillRect/>
            </a:stretch>
          </p:blipFill>
          <p:spPr>
            <a:xfrm>
              <a:off x="1438655" y="6132576"/>
              <a:ext cx="2314955" cy="583691"/>
            </a:xfrm>
            <a:prstGeom prst="rect">
              <a:avLst/>
            </a:prstGeom>
          </p:spPr>
        </p:pic>
        <p:pic>
          <p:nvPicPr>
            <p:cNvPr id="6" name="object 6"/>
            <p:cNvPicPr/>
            <p:nvPr/>
          </p:nvPicPr>
          <p:blipFill>
            <a:blip r:embed="rId3" cstate="print"/>
            <a:stretch>
              <a:fillRect/>
            </a:stretch>
          </p:blipFill>
          <p:spPr>
            <a:xfrm>
              <a:off x="1450848" y="2401823"/>
              <a:ext cx="2285999" cy="3741420"/>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219200"/>
            <a:ext cx="8606790" cy="781050"/>
          </a:xfrm>
          <a:prstGeom prst="rect">
            <a:avLst/>
          </a:prstGeom>
        </p:spPr>
        <p:txBody>
          <a:bodyPr vert="horz" wrap="square" lIns="0" tIns="13335" rIns="0" bIns="0" rtlCol="0">
            <a:spAutoFit/>
          </a:bodyPr>
          <a:lstStyle/>
          <a:p>
            <a:pPr marL="3045460">
              <a:lnSpc>
                <a:spcPct val="100000"/>
              </a:lnSpc>
              <a:spcBef>
                <a:spcPts val="105"/>
              </a:spcBef>
            </a:pPr>
            <a:r>
              <a:rPr sz="4950" dirty="0">
                <a:latin typeface="Gill Sans MT"/>
                <a:cs typeface="Gill Sans MT"/>
              </a:rPr>
              <a:t>Data</a:t>
            </a:r>
            <a:r>
              <a:rPr sz="4950" spc="-25" dirty="0">
                <a:latin typeface="Gill Sans MT"/>
                <a:cs typeface="Gill Sans MT"/>
              </a:rPr>
              <a:t> </a:t>
            </a:r>
            <a:r>
              <a:rPr sz="4950" spc="-10" dirty="0">
                <a:latin typeface="Gill Sans MT"/>
                <a:cs typeface="Gill Sans MT"/>
              </a:rPr>
              <a:t>Science</a:t>
            </a:r>
            <a:endParaRPr sz="4950" dirty="0">
              <a:latin typeface="Gill Sans MT"/>
              <a:cs typeface="Gill Sans MT"/>
            </a:endParaRPr>
          </a:p>
        </p:txBody>
      </p:sp>
      <p:sp>
        <p:nvSpPr>
          <p:cNvPr id="3" name="object 3"/>
          <p:cNvSpPr txBox="1"/>
          <p:nvPr/>
        </p:nvSpPr>
        <p:spPr>
          <a:xfrm>
            <a:off x="4114800" y="2275708"/>
            <a:ext cx="5791200" cy="3942554"/>
          </a:xfrm>
          <a:prstGeom prst="rect">
            <a:avLst/>
          </a:prstGeom>
        </p:spPr>
        <p:txBody>
          <a:bodyPr vert="horz" wrap="square" lIns="0" tIns="12700" rIns="0" bIns="0" rtlCol="0">
            <a:spAutoFit/>
          </a:bodyPr>
          <a:lstStyle/>
          <a:p>
            <a:pPr marL="34290">
              <a:lnSpc>
                <a:spcPts val="1739"/>
              </a:lnSpc>
              <a:spcBef>
                <a:spcPts val="100"/>
              </a:spcBef>
            </a:pPr>
            <a:r>
              <a:rPr lang="en-US" sz="2000" b="1" i="1" dirty="0">
                <a:latin typeface="Times New Roman"/>
                <a:cs typeface="Times New Roman"/>
              </a:rPr>
              <a:t>Ms. </a:t>
            </a:r>
            <a:r>
              <a:rPr lang="en-US" sz="2000" b="1" i="1" dirty="0" err="1">
                <a:latin typeface="Times New Roman"/>
                <a:cs typeface="Times New Roman"/>
              </a:rPr>
              <a:t>Lekha</a:t>
            </a:r>
            <a:r>
              <a:rPr lang="en-US" sz="2000" b="1" i="1" dirty="0">
                <a:latin typeface="Times New Roman"/>
                <a:cs typeface="Times New Roman"/>
              </a:rPr>
              <a:t> </a:t>
            </a:r>
            <a:r>
              <a:rPr lang="en-US" sz="2000" b="1" i="1" dirty="0" err="1">
                <a:latin typeface="Times New Roman"/>
                <a:cs typeface="Times New Roman"/>
              </a:rPr>
              <a:t>Mhatre</a:t>
            </a:r>
            <a:r>
              <a:rPr lang="en-US" sz="2000" b="1" i="1" dirty="0">
                <a:latin typeface="Times New Roman"/>
                <a:cs typeface="Times New Roman"/>
              </a:rPr>
              <a:t> is our Data Science teacher. DS is such a relevant subject in today’s digital age and having her as our teacher is an assurance that we are learning from the best. She teaches us with utmost detail and expertise. Her classes begin with an IT related game and gets us going immediately. Her approach towards teaching this subject is very application oriented and thus keeps us on our toes always. She speaks about real world applications in her lessons and helps us understand the application of classroom concepts to real life problem solving. The practicality of her teaching wants us to go beyond the basics and explore more about the topics. This helps us in deeper understanding of the subject and increases our curiosity to know more about the subject. Her kind and humble nature makes us want to do good in the subject and make her proud of us. We are glad that we have such a wonderful teacher at our school.</a:t>
            </a:r>
            <a:endParaRPr sz="2000" b="1" i="1" dirty="0">
              <a:latin typeface="Times New Roman"/>
              <a:cs typeface="Times New Roman"/>
            </a:endParaRPr>
          </a:p>
        </p:txBody>
      </p:sp>
      <p:grpSp>
        <p:nvGrpSpPr>
          <p:cNvPr id="4" name="object 4"/>
          <p:cNvGrpSpPr/>
          <p:nvPr/>
        </p:nvGrpSpPr>
        <p:grpSpPr>
          <a:xfrm>
            <a:off x="1708404" y="2401823"/>
            <a:ext cx="1771014" cy="4314825"/>
            <a:chOff x="1708404" y="2401823"/>
            <a:chExt cx="1771014" cy="4314825"/>
          </a:xfrm>
        </p:grpSpPr>
        <p:pic>
          <p:nvPicPr>
            <p:cNvPr id="5" name="object 5"/>
            <p:cNvPicPr/>
            <p:nvPr/>
          </p:nvPicPr>
          <p:blipFill>
            <a:blip r:embed="rId2" cstate="print"/>
            <a:stretch>
              <a:fillRect/>
            </a:stretch>
          </p:blipFill>
          <p:spPr>
            <a:xfrm>
              <a:off x="1708404" y="6132576"/>
              <a:ext cx="1770887" cy="583691"/>
            </a:xfrm>
            <a:prstGeom prst="rect">
              <a:avLst/>
            </a:prstGeom>
          </p:spPr>
        </p:pic>
        <p:pic>
          <p:nvPicPr>
            <p:cNvPr id="6" name="object 6"/>
            <p:cNvPicPr/>
            <p:nvPr/>
          </p:nvPicPr>
          <p:blipFill>
            <a:blip r:embed="rId3" cstate="print"/>
            <a:stretch>
              <a:fillRect/>
            </a:stretch>
          </p:blipFill>
          <p:spPr>
            <a:xfrm>
              <a:off x="1723644" y="2401823"/>
              <a:ext cx="1741932" cy="3741419"/>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210501"/>
            <a:ext cx="8606790" cy="781050"/>
          </a:xfrm>
          <a:prstGeom prst="rect">
            <a:avLst/>
          </a:prstGeom>
        </p:spPr>
        <p:txBody>
          <a:bodyPr vert="horz" wrap="square" lIns="0" tIns="13335" rIns="0" bIns="0" rtlCol="0">
            <a:spAutoFit/>
          </a:bodyPr>
          <a:lstStyle/>
          <a:p>
            <a:pPr marL="3499485">
              <a:lnSpc>
                <a:spcPct val="100000"/>
              </a:lnSpc>
              <a:spcBef>
                <a:spcPts val="105"/>
              </a:spcBef>
            </a:pPr>
            <a:r>
              <a:rPr sz="4950" dirty="0">
                <a:latin typeface="Gill Sans MT"/>
                <a:cs typeface="Gill Sans MT"/>
              </a:rPr>
              <a:t>MY</a:t>
            </a:r>
            <a:r>
              <a:rPr sz="4950" spc="-15" dirty="0">
                <a:latin typeface="Gill Sans MT"/>
                <a:cs typeface="Gill Sans MT"/>
              </a:rPr>
              <a:t> </a:t>
            </a:r>
            <a:r>
              <a:rPr sz="4950" spc="-10" dirty="0">
                <a:latin typeface="Gill Sans MT"/>
                <a:cs typeface="Gill Sans MT"/>
              </a:rPr>
              <a:t>Class</a:t>
            </a:r>
            <a:endParaRPr sz="4950" dirty="0">
              <a:latin typeface="Gill Sans MT"/>
              <a:cs typeface="Gill Sans MT"/>
            </a:endParaRPr>
          </a:p>
        </p:txBody>
      </p:sp>
      <p:sp>
        <p:nvSpPr>
          <p:cNvPr id="3" name="object 3"/>
          <p:cNvSpPr txBox="1"/>
          <p:nvPr/>
        </p:nvSpPr>
        <p:spPr>
          <a:xfrm>
            <a:off x="4913375" y="2234313"/>
            <a:ext cx="4865205" cy="3940181"/>
          </a:xfrm>
          <a:prstGeom prst="rect">
            <a:avLst/>
          </a:prstGeom>
        </p:spPr>
        <p:txBody>
          <a:bodyPr vert="horz" wrap="square" lIns="0" tIns="15875" rIns="0" bIns="0" rtlCol="0">
            <a:spAutoFit/>
          </a:bodyPr>
          <a:lstStyle/>
          <a:p>
            <a:pPr marL="35560">
              <a:lnSpc>
                <a:spcPts val="1805"/>
              </a:lnSpc>
              <a:spcBef>
                <a:spcPts val="125"/>
              </a:spcBef>
            </a:pPr>
            <a:r>
              <a:rPr lang="en-US" sz="1800" b="1" i="1" dirty="0">
                <a:latin typeface="Times New Roman"/>
                <a:cs typeface="Times New Roman"/>
              </a:rPr>
              <a:t>School is another home for children and every student loves their class. Yes, I am talking about </a:t>
            </a:r>
            <a:r>
              <a:rPr lang="en-US" sz="1800" b="1" i="1" dirty="0" err="1">
                <a:latin typeface="Times New Roman"/>
                <a:cs typeface="Times New Roman"/>
              </a:rPr>
              <a:t>Ramsheth</a:t>
            </a:r>
            <a:r>
              <a:rPr lang="en-US" sz="1800" b="1" i="1" dirty="0">
                <a:latin typeface="Times New Roman"/>
                <a:cs typeface="Times New Roman"/>
              </a:rPr>
              <a:t> Thakur Public School, </a:t>
            </a:r>
            <a:r>
              <a:rPr lang="en-US" sz="1800" b="1" i="1" dirty="0" err="1">
                <a:latin typeface="Times New Roman"/>
                <a:cs typeface="Times New Roman"/>
              </a:rPr>
              <a:t>Kharghar</a:t>
            </a:r>
            <a:r>
              <a:rPr lang="en-US" sz="1800" b="1" i="1" dirty="0">
                <a:latin typeface="Times New Roman"/>
                <a:cs typeface="Times New Roman"/>
              </a:rPr>
              <a:t>! One of the best schools in </a:t>
            </a:r>
            <a:r>
              <a:rPr lang="en-US" sz="1800" b="1" i="1" dirty="0" err="1">
                <a:latin typeface="Times New Roman"/>
                <a:cs typeface="Times New Roman"/>
              </a:rPr>
              <a:t>Kharghar</a:t>
            </a:r>
            <a:r>
              <a:rPr lang="en-US" sz="1800" b="1" i="1" dirty="0">
                <a:latin typeface="Times New Roman"/>
                <a:cs typeface="Times New Roman"/>
              </a:rPr>
              <a:t>. I study in class 9-F. My class has a total of 30 students. During lockdown, we see each other only online, but yet our teachers make sure that we all classmates are interacting and participating in the classes as we would normally do in the physical scenario. All the students in my class are from varied backgrounds and therefore bring different perspectives to the group. All the students are very friendly and well-mannered. Interacting with my classmates provides me with an opportunity to learn through exchange of information and understanding different viewpoints. I look forward to meet with my class post lockdown</a:t>
            </a:r>
            <a:endParaRPr sz="1800" b="1" i="1" dirty="0">
              <a:latin typeface="Times New Roman"/>
              <a:cs typeface="Times New Roman"/>
            </a:endParaRPr>
          </a:p>
        </p:txBody>
      </p:sp>
      <p:pic>
        <p:nvPicPr>
          <p:cNvPr id="4" name="object 4"/>
          <p:cNvPicPr/>
          <p:nvPr/>
        </p:nvPicPr>
        <p:blipFill>
          <a:blip r:embed="rId2" cstate="print"/>
          <a:stretch>
            <a:fillRect/>
          </a:stretch>
        </p:blipFill>
        <p:spPr>
          <a:xfrm>
            <a:off x="274319" y="2529839"/>
            <a:ext cx="4639056" cy="34869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4287" y="1453263"/>
            <a:ext cx="3157220" cy="781050"/>
          </a:xfrm>
          <a:prstGeom prst="rect">
            <a:avLst/>
          </a:prstGeom>
        </p:spPr>
        <p:txBody>
          <a:bodyPr vert="horz" wrap="square" lIns="0" tIns="13335" rIns="0" bIns="0" rtlCol="0">
            <a:spAutoFit/>
          </a:bodyPr>
          <a:lstStyle/>
          <a:p>
            <a:pPr marL="12700">
              <a:lnSpc>
                <a:spcPct val="100000"/>
              </a:lnSpc>
              <a:spcBef>
                <a:spcPts val="105"/>
              </a:spcBef>
            </a:pPr>
            <a:r>
              <a:rPr sz="4950" b="1" i="1" dirty="0">
                <a:latin typeface="Gill Sans MT"/>
                <a:cs typeface="Gill Sans MT"/>
              </a:rPr>
              <a:t>My</a:t>
            </a:r>
            <a:r>
              <a:rPr sz="4950" b="1" i="1" spc="-35" dirty="0">
                <a:latin typeface="Gill Sans MT"/>
                <a:cs typeface="Gill Sans MT"/>
              </a:rPr>
              <a:t> </a:t>
            </a:r>
            <a:r>
              <a:rPr sz="4950" b="1" i="1" spc="-20" dirty="0">
                <a:latin typeface="Gill Sans MT"/>
                <a:cs typeface="Gill Sans MT"/>
              </a:rPr>
              <a:t>Parents</a:t>
            </a:r>
            <a:endParaRPr sz="4950">
              <a:latin typeface="Gill Sans MT"/>
              <a:cs typeface="Gill Sans MT"/>
            </a:endParaRPr>
          </a:p>
        </p:txBody>
      </p:sp>
      <p:sp>
        <p:nvSpPr>
          <p:cNvPr id="3" name="object 3"/>
          <p:cNvSpPr txBox="1"/>
          <p:nvPr/>
        </p:nvSpPr>
        <p:spPr>
          <a:xfrm>
            <a:off x="4648200" y="2264025"/>
            <a:ext cx="5029200" cy="3885744"/>
          </a:xfrm>
          <a:prstGeom prst="rect">
            <a:avLst/>
          </a:prstGeom>
        </p:spPr>
        <p:txBody>
          <a:bodyPr vert="horz" wrap="square" lIns="0" tIns="34290" rIns="0" bIns="0" rtlCol="0">
            <a:spAutoFit/>
          </a:bodyPr>
          <a:lstStyle/>
          <a:p>
            <a:pPr marL="12700" marR="5080">
              <a:lnSpc>
                <a:spcPct val="92200"/>
              </a:lnSpc>
              <a:spcBef>
                <a:spcPts val="270"/>
              </a:spcBef>
            </a:pPr>
            <a:r>
              <a:rPr sz="1600" b="1" i="1" u="sng" dirty="0">
                <a:uFill>
                  <a:solidFill>
                    <a:srgbClr val="000000"/>
                  </a:solidFill>
                </a:uFill>
                <a:latin typeface="Calibri"/>
                <a:cs typeface="Calibri"/>
              </a:rPr>
              <a:t>My</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parents</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are</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superheroes.</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We</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can</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never</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deny</a:t>
            </a:r>
            <a:r>
              <a:rPr sz="1600" b="1" i="1" u="sng" spc="40" dirty="0">
                <a:uFill>
                  <a:solidFill>
                    <a:srgbClr val="000000"/>
                  </a:solidFill>
                </a:uFill>
                <a:latin typeface="Calibri"/>
                <a:cs typeface="Calibri"/>
              </a:rPr>
              <a:t> </a:t>
            </a:r>
            <a:r>
              <a:rPr sz="1600" b="1" i="1" u="sng" spc="-25" dirty="0">
                <a:uFill>
                  <a:solidFill>
                    <a:srgbClr val="000000"/>
                  </a:solidFill>
                </a:uFill>
                <a:latin typeface="Calibri"/>
                <a:cs typeface="Calibri"/>
              </a:rPr>
              <a:t>the</a:t>
            </a:r>
            <a:r>
              <a:rPr sz="1600" b="1" i="1" spc="-25" dirty="0">
                <a:latin typeface="Calibri"/>
                <a:cs typeface="Calibri"/>
              </a:rPr>
              <a:t> </a:t>
            </a:r>
            <a:r>
              <a:rPr sz="1600" b="1" i="1" u="sng" dirty="0">
                <a:uFill>
                  <a:solidFill>
                    <a:srgbClr val="000000"/>
                  </a:solidFill>
                </a:uFill>
                <a:latin typeface="Calibri"/>
                <a:cs typeface="Calibri"/>
              </a:rPr>
              <a:t>role</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and</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value</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of</a:t>
            </a:r>
            <a:r>
              <a:rPr sz="1600" b="1" i="1" u="sng" spc="65" dirty="0">
                <a:uFill>
                  <a:solidFill>
                    <a:srgbClr val="000000"/>
                  </a:solidFill>
                </a:uFill>
                <a:latin typeface="Calibri"/>
                <a:cs typeface="Calibri"/>
              </a:rPr>
              <a:t> </a:t>
            </a:r>
            <a:r>
              <a:rPr sz="1600" b="1" i="1" u="sng" dirty="0">
                <a:uFill>
                  <a:solidFill>
                    <a:srgbClr val="000000"/>
                  </a:solidFill>
                </a:uFill>
                <a:latin typeface="Calibri"/>
                <a:cs typeface="Calibri"/>
              </a:rPr>
              <a:t>parents</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in</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our</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life.</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father’s</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name</a:t>
            </a:r>
            <a:r>
              <a:rPr sz="1600" b="1" i="1" u="sng" spc="45" dirty="0">
                <a:uFill>
                  <a:solidFill>
                    <a:srgbClr val="000000"/>
                  </a:solidFill>
                </a:uFill>
                <a:latin typeface="Calibri"/>
                <a:cs typeface="Calibri"/>
              </a:rPr>
              <a:t> </a:t>
            </a:r>
            <a:r>
              <a:rPr sz="1600" b="1" i="1" u="sng" spc="-25" dirty="0">
                <a:uFill>
                  <a:solidFill>
                    <a:srgbClr val="000000"/>
                  </a:solidFill>
                </a:uFill>
                <a:latin typeface="Calibri"/>
                <a:cs typeface="Calibri"/>
              </a:rPr>
              <a:t>is</a:t>
            </a:r>
            <a:r>
              <a:rPr sz="1600" b="1" i="1" spc="-25" dirty="0">
                <a:latin typeface="Calibri"/>
                <a:cs typeface="Calibri"/>
              </a:rPr>
              <a:t> </a:t>
            </a:r>
            <a:r>
              <a:rPr sz="1600" b="1" i="1" u="sng" dirty="0">
                <a:uFill>
                  <a:solidFill>
                    <a:srgbClr val="000000"/>
                  </a:solidFill>
                </a:uFill>
                <a:latin typeface="Calibri"/>
                <a:cs typeface="Calibri"/>
              </a:rPr>
              <a:t>Mahadev</a:t>
            </a:r>
            <a:r>
              <a:rPr sz="1600" b="1" i="1" u="sng" spc="65" dirty="0">
                <a:uFill>
                  <a:solidFill>
                    <a:srgbClr val="000000"/>
                  </a:solidFill>
                </a:uFill>
                <a:latin typeface="Calibri"/>
                <a:cs typeface="Calibri"/>
              </a:rPr>
              <a:t> </a:t>
            </a:r>
            <a:r>
              <a:rPr sz="1600" b="1" i="1" u="sng" dirty="0">
                <a:uFill>
                  <a:solidFill>
                    <a:srgbClr val="000000"/>
                  </a:solidFill>
                </a:uFill>
                <a:latin typeface="Calibri"/>
                <a:cs typeface="Calibri"/>
              </a:rPr>
              <a:t>Pawar</a:t>
            </a:r>
            <a:r>
              <a:rPr sz="1600" b="1" i="1" u="sng" spc="430" dirty="0">
                <a:uFill>
                  <a:solidFill>
                    <a:srgbClr val="000000"/>
                  </a:solidFill>
                </a:uFill>
                <a:latin typeface="Calibri"/>
                <a:cs typeface="Calibri"/>
              </a:rPr>
              <a:t> </a:t>
            </a:r>
            <a:r>
              <a:rPr sz="1600" b="1" i="1" u="sng" dirty="0">
                <a:uFill>
                  <a:solidFill>
                    <a:srgbClr val="000000"/>
                  </a:solidFill>
                </a:uFill>
                <a:latin typeface="Calibri"/>
                <a:cs typeface="Calibri"/>
              </a:rPr>
              <a:t>and</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mother’s</a:t>
            </a:r>
            <a:r>
              <a:rPr sz="1600" b="1" i="1" u="sng" spc="20" dirty="0">
                <a:uFill>
                  <a:solidFill>
                    <a:srgbClr val="000000"/>
                  </a:solidFill>
                </a:uFill>
                <a:latin typeface="Calibri"/>
                <a:cs typeface="Calibri"/>
              </a:rPr>
              <a:t> </a:t>
            </a:r>
            <a:r>
              <a:rPr sz="1600" b="1" i="1" u="sng" dirty="0">
                <a:uFill>
                  <a:solidFill>
                    <a:srgbClr val="000000"/>
                  </a:solidFill>
                </a:uFill>
                <a:latin typeface="Calibri"/>
                <a:cs typeface="Calibri"/>
              </a:rPr>
              <a:t>name</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is</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Swati</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Pawar</a:t>
            </a:r>
            <a:r>
              <a:rPr sz="1600" b="1" i="1" u="sng" spc="75" dirty="0">
                <a:uFill>
                  <a:solidFill>
                    <a:srgbClr val="000000"/>
                  </a:solidFill>
                </a:uFill>
                <a:latin typeface="Calibri"/>
                <a:cs typeface="Calibri"/>
              </a:rPr>
              <a:t> </a:t>
            </a:r>
            <a:r>
              <a:rPr sz="1600" b="1" i="1" u="sng" spc="-50" dirty="0">
                <a:uFill>
                  <a:solidFill>
                    <a:srgbClr val="000000"/>
                  </a:solidFill>
                </a:uFill>
                <a:latin typeface="Calibri"/>
                <a:cs typeface="Calibri"/>
              </a:rPr>
              <a:t>.</a:t>
            </a:r>
            <a:r>
              <a:rPr sz="1600" b="1" i="1" spc="-50" dirty="0">
                <a:latin typeface="Calibri"/>
                <a:cs typeface="Calibri"/>
              </a:rPr>
              <a:t> </a:t>
            </a:r>
            <a:r>
              <a:rPr sz="1600" b="1" i="1" u="sng" dirty="0">
                <a:uFill>
                  <a:solidFill>
                    <a:srgbClr val="000000"/>
                  </a:solidFill>
                </a:uFill>
                <a:latin typeface="Calibri"/>
                <a:cs typeface="Calibri"/>
              </a:rPr>
              <a:t>They</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are</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standing</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beside</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me</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in</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20" dirty="0">
                <a:uFill>
                  <a:solidFill>
                    <a:srgbClr val="000000"/>
                  </a:solidFill>
                </a:uFill>
                <a:latin typeface="Calibri"/>
                <a:cs typeface="Calibri"/>
              </a:rPr>
              <a:t> </a:t>
            </a:r>
            <a:r>
              <a:rPr sz="1600" b="1" i="1" u="sng" dirty="0">
                <a:uFill>
                  <a:solidFill>
                    <a:srgbClr val="000000"/>
                  </a:solidFill>
                </a:uFill>
                <a:latin typeface="Calibri"/>
                <a:cs typeface="Calibri"/>
              </a:rPr>
              <a:t>every</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walk</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of</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life.</a:t>
            </a:r>
            <a:r>
              <a:rPr sz="1600" b="1" i="1" u="sng" spc="30" dirty="0">
                <a:uFill>
                  <a:solidFill>
                    <a:srgbClr val="000000"/>
                  </a:solidFill>
                </a:uFill>
                <a:latin typeface="Calibri"/>
                <a:cs typeface="Calibri"/>
              </a:rPr>
              <a:t> </a:t>
            </a:r>
            <a:r>
              <a:rPr sz="1600" b="1" i="1" u="sng" spc="-25" dirty="0">
                <a:uFill>
                  <a:solidFill>
                    <a:srgbClr val="000000"/>
                  </a:solidFill>
                </a:uFill>
                <a:latin typeface="Calibri"/>
                <a:cs typeface="Calibri"/>
              </a:rPr>
              <a:t>My</a:t>
            </a:r>
            <a:r>
              <a:rPr sz="1600" b="1" i="1" spc="-25" dirty="0">
                <a:latin typeface="Calibri"/>
                <a:cs typeface="Calibri"/>
              </a:rPr>
              <a:t> </a:t>
            </a:r>
            <a:r>
              <a:rPr sz="1600" b="1" i="1" u="sng" dirty="0">
                <a:uFill>
                  <a:solidFill>
                    <a:srgbClr val="000000"/>
                  </a:solidFill>
                </a:uFill>
                <a:latin typeface="Calibri"/>
                <a:cs typeface="Calibri"/>
              </a:rPr>
              <a:t>hero</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is</a:t>
            </a:r>
            <a:r>
              <a:rPr sz="1600" b="1" i="1" u="sng" spc="25"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father.</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I</a:t>
            </a:r>
            <a:r>
              <a:rPr sz="1600" b="1" i="1" u="sng" spc="20" dirty="0">
                <a:uFill>
                  <a:solidFill>
                    <a:srgbClr val="000000"/>
                  </a:solidFill>
                </a:uFill>
                <a:latin typeface="Calibri"/>
                <a:cs typeface="Calibri"/>
              </a:rPr>
              <a:t> </a:t>
            </a:r>
            <a:r>
              <a:rPr sz="1600" b="1" i="1" u="sng" dirty="0">
                <a:uFill>
                  <a:solidFill>
                    <a:srgbClr val="000000"/>
                  </a:solidFill>
                </a:uFill>
                <a:latin typeface="Calibri"/>
                <a:cs typeface="Calibri"/>
              </a:rPr>
              <a:t>completely</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adore</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this</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silly</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side</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of</a:t>
            </a:r>
            <a:r>
              <a:rPr sz="1600" b="1" i="1" u="sng" spc="55" dirty="0">
                <a:uFill>
                  <a:solidFill>
                    <a:srgbClr val="000000"/>
                  </a:solidFill>
                </a:uFill>
                <a:latin typeface="Calibri"/>
                <a:cs typeface="Calibri"/>
              </a:rPr>
              <a:t> </a:t>
            </a:r>
            <a:r>
              <a:rPr sz="1600" b="1" i="1" u="sng" spc="-25" dirty="0">
                <a:uFill>
                  <a:solidFill>
                    <a:srgbClr val="000000"/>
                  </a:solidFill>
                </a:uFill>
                <a:latin typeface="Calibri"/>
                <a:cs typeface="Calibri"/>
              </a:rPr>
              <a:t>him</a:t>
            </a:r>
            <a:r>
              <a:rPr sz="1600" b="1" i="1" spc="-25" dirty="0">
                <a:latin typeface="Calibri"/>
                <a:cs typeface="Calibri"/>
              </a:rPr>
              <a:t> </a:t>
            </a:r>
            <a:r>
              <a:rPr sz="1600" b="1" i="1" u="sng" dirty="0">
                <a:uFill>
                  <a:solidFill>
                    <a:srgbClr val="000000"/>
                  </a:solidFill>
                </a:uFill>
                <a:latin typeface="Calibri"/>
                <a:cs typeface="Calibri"/>
              </a:rPr>
              <a:t>when</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he</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is</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with</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his</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loved</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ones.</a:t>
            </a:r>
            <a:r>
              <a:rPr sz="1600" b="1" i="1" u="sng" spc="25" dirty="0">
                <a:uFill>
                  <a:solidFill>
                    <a:srgbClr val="000000"/>
                  </a:solidFill>
                </a:uFill>
                <a:latin typeface="Calibri"/>
                <a:cs typeface="Calibri"/>
              </a:rPr>
              <a:t> </a:t>
            </a:r>
            <a:r>
              <a:rPr sz="1600" b="1" i="1" u="sng" dirty="0">
                <a:uFill>
                  <a:solidFill>
                    <a:srgbClr val="000000"/>
                  </a:solidFill>
                </a:uFill>
                <a:latin typeface="Calibri"/>
                <a:cs typeface="Calibri"/>
              </a:rPr>
              <a:t>He</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tries</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his</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best</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to</a:t>
            </a:r>
            <a:r>
              <a:rPr sz="1600" b="1" i="1" u="sng" spc="25" dirty="0">
                <a:uFill>
                  <a:solidFill>
                    <a:srgbClr val="000000"/>
                  </a:solidFill>
                </a:uFill>
                <a:latin typeface="Calibri"/>
                <a:cs typeface="Calibri"/>
              </a:rPr>
              <a:t> </a:t>
            </a:r>
            <a:r>
              <a:rPr sz="1600" b="1" i="1" u="sng" spc="-10" dirty="0">
                <a:uFill>
                  <a:solidFill>
                    <a:srgbClr val="000000"/>
                  </a:solidFill>
                </a:uFill>
                <a:latin typeface="Calibri"/>
                <a:cs typeface="Calibri"/>
              </a:rPr>
              <a:t>fulfill</a:t>
            </a:r>
            <a:r>
              <a:rPr sz="1600" b="1" i="1" spc="-10" dirty="0">
                <a:latin typeface="Calibri"/>
                <a:cs typeface="Calibri"/>
              </a:rPr>
              <a:t> </a:t>
            </a:r>
            <a:r>
              <a:rPr sz="1600" b="1" i="1" u="sng" dirty="0">
                <a:uFill>
                  <a:solidFill>
                    <a:srgbClr val="000000"/>
                  </a:solidFill>
                </a:uFill>
                <a:latin typeface="Calibri"/>
                <a:cs typeface="Calibri"/>
              </a:rPr>
              <a:t>all</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our</a:t>
            </a:r>
            <a:r>
              <a:rPr sz="1600" b="1" i="1" u="sng" spc="65" dirty="0">
                <a:uFill>
                  <a:solidFill>
                    <a:srgbClr val="000000"/>
                  </a:solidFill>
                </a:uFill>
                <a:latin typeface="Calibri"/>
                <a:cs typeface="Calibri"/>
              </a:rPr>
              <a:t> </a:t>
            </a:r>
            <a:r>
              <a:rPr sz="1600" b="1" i="1" u="sng" dirty="0">
                <a:uFill>
                  <a:solidFill>
                    <a:srgbClr val="000000"/>
                  </a:solidFill>
                </a:uFill>
                <a:latin typeface="Calibri"/>
                <a:cs typeface="Calibri"/>
              </a:rPr>
              <a:t>wishes</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but</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also</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maintains</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the</a:t>
            </a:r>
            <a:r>
              <a:rPr sz="1600" b="1" i="1" u="sng" spc="65" dirty="0">
                <a:uFill>
                  <a:solidFill>
                    <a:srgbClr val="000000"/>
                  </a:solidFill>
                </a:uFill>
                <a:latin typeface="Calibri"/>
                <a:cs typeface="Calibri"/>
              </a:rPr>
              <a:t> </a:t>
            </a:r>
            <a:r>
              <a:rPr sz="1600" b="1" i="1" u="sng" dirty="0">
                <a:uFill>
                  <a:solidFill>
                    <a:srgbClr val="000000"/>
                  </a:solidFill>
                </a:uFill>
                <a:latin typeface="Calibri"/>
                <a:cs typeface="Calibri"/>
              </a:rPr>
              <a:t>strictness</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when</a:t>
            </a:r>
            <a:r>
              <a:rPr sz="1600" b="1" i="1" u="sng" spc="40" dirty="0">
                <a:uFill>
                  <a:solidFill>
                    <a:srgbClr val="000000"/>
                  </a:solidFill>
                </a:uFill>
                <a:latin typeface="Calibri"/>
                <a:cs typeface="Calibri"/>
              </a:rPr>
              <a:t> </a:t>
            </a:r>
            <a:r>
              <a:rPr sz="1600" b="1" i="1" u="sng" spc="-25" dirty="0">
                <a:uFill>
                  <a:solidFill>
                    <a:srgbClr val="000000"/>
                  </a:solidFill>
                </a:uFill>
                <a:latin typeface="Calibri"/>
                <a:cs typeface="Calibri"/>
              </a:rPr>
              <a:t>the</a:t>
            </a:r>
            <a:r>
              <a:rPr sz="1600" b="1" i="1" spc="-25" dirty="0">
                <a:latin typeface="Calibri"/>
                <a:cs typeface="Calibri"/>
              </a:rPr>
              <a:t> </a:t>
            </a:r>
            <a:r>
              <a:rPr sz="1600" b="1" i="1" u="sng" dirty="0">
                <a:uFill>
                  <a:solidFill>
                    <a:srgbClr val="000000"/>
                  </a:solidFill>
                </a:uFill>
                <a:latin typeface="Calibri"/>
                <a:cs typeface="Calibri"/>
              </a:rPr>
              <a:t>need</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arises.</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He</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has</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always</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kept</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a</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very</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safe</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and</a:t>
            </a:r>
            <a:r>
              <a:rPr sz="1600" b="1" i="1" u="sng" spc="45" dirty="0">
                <a:uFill>
                  <a:solidFill>
                    <a:srgbClr val="000000"/>
                  </a:solidFill>
                </a:uFill>
                <a:latin typeface="Calibri"/>
                <a:cs typeface="Calibri"/>
              </a:rPr>
              <a:t> </a:t>
            </a:r>
            <a:r>
              <a:rPr sz="1600" b="1" i="1" u="sng" spc="-20" dirty="0">
                <a:uFill>
                  <a:solidFill>
                    <a:srgbClr val="000000"/>
                  </a:solidFill>
                </a:uFill>
                <a:latin typeface="Calibri"/>
                <a:cs typeface="Calibri"/>
              </a:rPr>
              <a:t>open</a:t>
            </a:r>
            <a:r>
              <a:rPr sz="1600" b="1" i="1" spc="-20" dirty="0">
                <a:latin typeface="Calibri"/>
                <a:cs typeface="Calibri"/>
              </a:rPr>
              <a:t> </a:t>
            </a:r>
            <a:r>
              <a:rPr sz="1600" b="1" i="1" u="sng" dirty="0">
                <a:uFill>
                  <a:solidFill>
                    <a:srgbClr val="000000"/>
                  </a:solidFill>
                </a:uFill>
                <a:latin typeface="Calibri"/>
                <a:cs typeface="Calibri"/>
              </a:rPr>
              <a:t>home</a:t>
            </a:r>
            <a:r>
              <a:rPr sz="1600" b="1" i="1" u="sng" spc="70" dirty="0">
                <a:uFill>
                  <a:solidFill>
                    <a:srgbClr val="000000"/>
                  </a:solidFill>
                </a:uFill>
                <a:latin typeface="Calibri"/>
                <a:cs typeface="Calibri"/>
              </a:rPr>
              <a:t> </a:t>
            </a:r>
            <a:r>
              <a:rPr sz="1600" b="1" i="1" u="sng" dirty="0">
                <a:uFill>
                  <a:solidFill>
                    <a:srgbClr val="000000"/>
                  </a:solidFill>
                </a:uFill>
                <a:latin typeface="Calibri"/>
                <a:cs typeface="Calibri"/>
              </a:rPr>
              <a:t>environment.</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He</a:t>
            </a:r>
            <a:r>
              <a:rPr sz="1600" b="1" i="1" u="sng" spc="70" dirty="0">
                <a:uFill>
                  <a:solidFill>
                    <a:srgbClr val="000000"/>
                  </a:solidFill>
                </a:uFill>
                <a:latin typeface="Calibri"/>
                <a:cs typeface="Calibri"/>
              </a:rPr>
              <a:t> </a:t>
            </a:r>
            <a:r>
              <a:rPr sz="1600" b="1" i="1" u="sng" dirty="0">
                <a:uFill>
                  <a:solidFill>
                    <a:srgbClr val="000000"/>
                  </a:solidFill>
                </a:uFill>
                <a:latin typeface="Calibri"/>
                <a:cs typeface="Calibri"/>
              </a:rPr>
              <a:t>is</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hardworking</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and</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also</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helps</a:t>
            </a:r>
            <a:r>
              <a:rPr sz="1600" b="1" i="1" u="sng" spc="65" dirty="0">
                <a:uFill>
                  <a:solidFill>
                    <a:srgbClr val="000000"/>
                  </a:solidFill>
                </a:uFill>
                <a:latin typeface="Calibri"/>
                <a:cs typeface="Calibri"/>
              </a:rPr>
              <a:t> </a:t>
            </a:r>
            <a:r>
              <a:rPr sz="1600" b="1" i="1" u="sng" spc="-25" dirty="0">
                <a:uFill>
                  <a:solidFill>
                    <a:srgbClr val="000000"/>
                  </a:solidFill>
                </a:uFill>
                <a:latin typeface="Calibri"/>
                <a:cs typeface="Calibri"/>
              </a:rPr>
              <a:t>the</a:t>
            </a:r>
            <a:r>
              <a:rPr sz="1600" b="1" i="1" spc="-25" dirty="0">
                <a:latin typeface="Calibri"/>
                <a:cs typeface="Calibri"/>
              </a:rPr>
              <a:t> </a:t>
            </a:r>
            <a:r>
              <a:rPr sz="1600" b="1" i="1" u="sng" dirty="0">
                <a:uFill>
                  <a:solidFill>
                    <a:srgbClr val="000000"/>
                  </a:solidFill>
                </a:uFill>
                <a:latin typeface="Calibri"/>
                <a:cs typeface="Calibri"/>
              </a:rPr>
              <a:t>needy.</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mother</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is</a:t>
            </a:r>
            <a:r>
              <a:rPr sz="1600" b="1" i="1" u="sng" spc="25"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teacher,</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best</a:t>
            </a:r>
            <a:r>
              <a:rPr sz="1600" b="1" i="1" u="sng" spc="20" dirty="0">
                <a:uFill>
                  <a:solidFill>
                    <a:srgbClr val="000000"/>
                  </a:solidFill>
                </a:uFill>
                <a:latin typeface="Calibri"/>
                <a:cs typeface="Calibri"/>
              </a:rPr>
              <a:t> </a:t>
            </a:r>
            <a:r>
              <a:rPr sz="1600" b="1" i="1" u="sng" dirty="0">
                <a:uFill>
                  <a:solidFill>
                    <a:srgbClr val="000000"/>
                  </a:solidFill>
                </a:uFill>
                <a:latin typeface="Calibri"/>
                <a:cs typeface="Calibri"/>
              </a:rPr>
              <a:t>friend</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and</a:t>
            </a:r>
            <a:r>
              <a:rPr sz="1600" b="1" i="1" u="sng" spc="20" dirty="0">
                <a:uFill>
                  <a:solidFill>
                    <a:srgbClr val="000000"/>
                  </a:solidFill>
                </a:uFill>
                <a:latin typeface="Calibri"/>
                <a:cs typeface="Calibri"/>
              </a:rPr>
              <a:t> </a:t>
            </a:r>
            <a:r>
              <a:rPr sz="1600" b="1" i="1" u="sng" spc="-25" dirty="0">
                <a:uFill>
                  <a:solidFill>
                    <a:srgbClr val="000000"/>
                  </a:solidFill>
                </a:uFill>
                <a:latin typeface="Calibri"/>
                <a:cs typeface="Calibri"/>
              </a:rPr>
              <a:t>my</a:t>
            </a:r>
            <a:r>
              <a:rPr sz="1600" b="1" i="1" spc="-25" dirty="0">
                <a:latin typeface="Calibri"/>
                <a:cs typeface="Calibri"/>
              </a:rPr>
              <a:t> </a:t>
            </a:r>
            <a:r>
              <a:rPr sz="1600" b="1" i="1" u="sng" dirty="0">
                <a:uFill>
                  <a:solidFill>
                    <a:srgbClr val="000000"/>
                  </a:solidFill>
                </a:uFill>
                <a:latin typeface="Calibri"/>
                <a:cs typeface="Calibri"/>
              </a:rPr>
              <a:t>Wonder</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Woman.</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mother</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encourages</a:t>
            </a:r>
            <a:r>
              <a:rPr sz="1600" b="1" i="1" u="sng" spc="70" dirty="0">
                <a:uFill>
                  <a:solidFill>
                    <a:srgbClr val="000000"/>
                  </a:solidFill>
                </a:uFill>
                <a:latin typeface="Calibri"/>
                <a:cs typeface="Calibri"/>
              </a:rPr>
              <a:t> </a:t>
            </a:r>
            <a:r>
              <a:rPr sz="1600" b="1" i="1" u="sng" dirty="0">
                <a:uFill>
                  <a:solidFill>
                    <a:srgbClr val="000000"/>
                  </a:solidFill>
                </a:uFill>
                <a:latin typeface="Calibri"/>
                <a:cs typeface="Calibri"/>
              </a:rPr>
              <a:t>me</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to</a:t>
            </a:r>
            <a:r>
              <a:rPr sz="1600" b="1" i="1" u="sng" spc="35" dirty="0">
                <a:uFill>
                  <a:solidFill>
                    <a:srgbClr val="000000"/>
                  </a:solidFill>
                </a:uFill>
                <a:latin typeface="Calibri"/>
                <a:cs typeface="Calibri"/>
              </a:rPr>
              <a:t> </a:t>
            </a:r>
            <a:r>
              <a:rPr sz="1600" b="1" i="1" u="sng" spc="-10" dirty="0">
                <a:uFill>
                  <a:solidFill>
                    <a:srgbClr val="000000"/>
                  </a:solidFill>
                </a:uFill>
                <a:latin typeface="Calibri"/>
                <a:cs typeface="Calibri"/>
              </a:rPr>
              <a:t>improve</a:t>
            </a:r>
            <a:r>
              <a:rPr sz="1600" b="1" i="1" spc="-10" dirty="0">
                <a:latin typeface="Calibri"/>
                <a:cs typeface="Calibri"/>
              </a:rPr>
              <a:t> </a:t>
            </a:r>
            <a:r>
              <a:rPr sz="1600" b="1" i="1" u="sng" dirty="0">
                <a:uFill>
                  <a:solidFill>
                    <a:srgbClr val="000000"/>
                  </a:solidFill>
                </a:uFill>
                <a:latin typeface="Calibri"/>
                <a:cs typeface="Calibri"/>
              </a:rPr>
              <a:t>my</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all-round</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skills</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and</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studies.</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She</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is</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very</a:t>
            </a:r>
            <a:r>
              <a:rPr sz="1600" b="1" i="1" u="sng" spc="50" dirty="0">
                <a:uFill>
                  <a:solidFill>
                    <a:srgbClr val="000000"/>
                  </a:solidFill>
                </a:uFill>
                <a:latin typeface="Calibri"/>
                <a:cs typeface="Calibri"/>
              </a:rPr>
              <a:t> </a:t>
            </a:r>
            <a:r>
              <a:rPr sz="1600" b="1" i="1" u="sng" spc="-20" dirty="0">
                <a:uFill>
                  <a:solidFill>
                    <a:srgbClr val="000000"/>
                  </a:solidFill>
                </a:uFill>
                <a:latin typeface="Calibri"/>
                <a:cs typeface="Calibri"/>
              </a:rPr>
              <a:t>much</a:t>
            </a:r>
            <a:r>
              <a:rPr sz="1600" b="1" i="1" spc="-20" dirty="0">
                <a:latin typeface="Calibri"/>
                <a:cs typeface="Calibri"/>
              </a:rPr>
              <a:t> </a:t>
            </a:r>
            <a:r>
              <a:rPr sz="1600" b="1" i="1" u="sng" dirty="0">
                <a:uFill>
                  <a:solidFill>
                    <a:srgbClr val="000000"/>
                  </a:solidFill>
                </a:uFill>
                <a:latin typeface="Calibri"/>
                <a:cs typeface="Calibri"/>
              </a:rPr>
              <a:t>concerned</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about</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health</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and</a:t>
            </a:r>
            <a:r>
              <a:rPr sz="1600" b="1" i="1" u="sng" spc="70" dirty="0">
                <a:uFill>
                  <a:solidFill>
                    <a:srgbClr val="000000"/>
                  </a:solidFill>
                </a:uFill>
                <a:latin typeface="Calibri"/>
                <a:cs typeface="Calibri"/>
              </a:rPr>
              <a:t> </a:t>
            </a:r>
            <a:r>
              <a:rPr sz="1600" b="1" i="1" u="sng" dirty="0">
                <a:uFill>
                  <a:solidFill>
                    <a:srgbClr val="000000"/>
                  </a:solidFill>
                </a:uFill>
                <a:latin typeface="Calibri"/>
                <a:cs typeface="Calibri"/>
              </a:rPr>
              <a:t>always</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makes</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sure</a:t>
            </a:r>
            <a:r>
              <a:rPr sz="1600" b="1" i="1" u="sng" spc="45" dirty="0">
                <a:uFill>
                  <a:solidFill>
                    <a:srgbClr val="000000"/>
                  </a:solidFill>
                </a:uFill>
                <a:latin typeface="Calibri"/>
                <a:cs typeface="Calibri"/>
              </a:rPr>
              <a:t> </a:t>
            </a:r>
            <a:r>
              <a:rPr sz="1600" b="1" i="1" u="sng" spc="-20" dirty="0">
                <a:uFill>
                  <a:solidFill>
                    <a:srgbClr val="000000"/>
                  </a:solidFill>
                </a:uFill>
                <a:latin typeface="Calibri"/>
                <a:cs typeface="Calibri"/>
              </a:rPr>
              <a:t>that</a:t>
            </a:r>
            <a:r>
              <a:rPr sz="1600" b="1" i="1" spc="-20" dirty="0">
                <a:latin typeface="Calibri"/>
                <a:cs typeface="Calibri"/>
              </a:rPr>
              <a:t> </a:t>
            </a:r>
            <a:r>
              <a:rPr sz="1600" b="1" i="1" u="sng" dirty="0">
                <a:uFill>
                  <a:solidFill>
                    <a:srgbClr val="000000"/>
                  </a:solidFill>
                </a:uFill>
                <a:latin typeface="Calibri"/>
                <a:cs typeface="Calibri"/>
              </a:rPr>
              <a:t>we</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eat</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healthy</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food.</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mother</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always</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helps</a:t>
            </a:r>
            <a:r>
              <a:rPr sz="1600" b="1" i="1" u="sng" spc="65" dirty="0">
                <a:uFill>
                  <a:solidFill>
                    <a:srgbClr val="000000"/>
                  </a:solidFill>
                </a:uFill>
                <a:latin typeface="Calibri"/>
                <a:cs typeface="Calibri"/>
              </a:rPr>
              <a:t> </a:t>
            </a:r>
            <a:r>
              <a:rPr sz="1600" b="1" i="1" u="sng" dirty="0">
                <a:uFill>
                  <a:solidFill>
                    <a:srgbClr val="000000"/>
                  </a:solidFill>
                </a:uFill>
                <a:latin typeface="Calibri"/>
                <a:cs typeface="Calibri"/>
              </a:rPr>
              <a:t>me</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in</a:t>
            </a:r>
            <a:r>
              <a:rPr sz="1600" b="1" i="1" u="sng" spc="45" dirty="0">
                <a:uFill>
                  <a:solidFill>
                    <a:srgbClr val="000000"/>
                  </a:solidFill>
                </a:uFill>
                <a:latin typeface="Calibri"/>
                <a:cs typeface="Calibri"/>
              </a:rPr>
              <a:t> </a:t>
            </a:r>
            <a:r>
              <a:rPr sz="1600" b="1" i="1" u="sng" spc="-25" dirty="0">
                <a:uFill>
                  <a:solidFill>
                    <a:srgbClr val="000000"/>
                  </a:solidFill>
                </a:uFill>
                <a:latin typeface="Calibri"/>
                <a:cs typeface="Calibri"/>
              </a:rPr>
              <a:t>my</a:t>
            </a:r>
            <a:r>
              <a:rPr sz="1600" b="1" i="1" spc="-25" dirty="0">
                <a:latin typeface="Calibri"/>
                <a:cs typeface="Calibri"/>
              </a:rPr>
              <a:t> </a:t>
            </a:r>
            <a:r>
              <a:rPr sz="1600" b="1" i="1" u="sng" dirty="0">
                <a:uFill>
                  <a:solidFill>
                    <a:srgbClr val="000000"/>
                  </a:solidFill>
                </a:uFill>
                <a:latin typeface="Calibri"/>
                <a:cs typeface="Calibri"/>
              </a:rPr>
              <a:t>school</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homework</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and</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school</a:t>
            </a:r>
            <a:r>
              <a:rPr sz="1600" b="1" i="1" u="sng" spc="60" dirty="0">
                <a:uFill>
                  <a:solidFill>
                    <a:srgbClr val="000000"/>
                  </a:solidFill>
                </a:uFill>
                <a:latin typeface="Calibri"/>
                <a:cs typeface="Calibri"/>
              </a:rPr>
              <a:t> </a:t>
            </a:r>
            <a:r>
              <a:rPr sz="1600" b="1" i="1" u="sng" dirty="0">
                <a:uFill>
                  <a:solidFill>
                    <a:srgbClr val="000000"/>
                  </a:solidFill>
                </a:uFill>
                <a:latin typeface="Calibri"/>
                <a:cs typeface="Calibri"/>
              </a:rPr>
              <a:t>tasks.</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I</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am</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proud</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of</a:t>
            </a:r>
            <a:r>
              <a:rPr sz="1600" b="1" i="1" u="sng" spc="65" dirty="0">
                <a:uFill>
                  <a:solidFill>
                    <a:srgbClr val="000000"/>
                  </a:solidFill>
                </a:uFill>
                <a:latin typeface="Calibri"/>
                <a:cs typeface="Calibri"/>
              </a:rPr>
              <a:t> </a:t>
            </a:r>
            <a:r>
              <a:rPr sz="1600" b="1" i="1" u="sng" spc="-25" dirty="0">
                <a:uFill>
                  <a:solidFill>
                    <a:srgbClr val="000000"/>
                  </a:solidFill>
                </a:uFill>
                <a:latin typeface="Calibri"/>
                <a:cs typeface="Calibri"/>
              </a:rPr>
              <a:t>my</a:t>
            </a:r>
            <a:r>
              <a:rPr sz="1600" b="1" i="1" spc="-25" dirty="0">
                <a:latin typeface="Calibri"/>
                <a:cs typeface="Calibri"/>
              </a:rPr>
              <a:t> </a:t>
            </a:r>
            <a:r>
              <a:rPr sz="1600" b="1" i="1" u="sng" dirty="0">
                <a:uFill>
                  <a:solidFill>
                    <a:srgbClr val="000000"/>
                  </a:solidFill>
                </a:uFill>
                <a:latin typeface="Calibri"/>
                <a:cs typeface="Calibri"/>
              </a:rPr>
              <a:t>parents</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and</a:t>
            </a:r>
            <a:r>
              <a:rPr sz="1600" b="1" i="1" u="sng" spc="30" dirty="0">
                <a:uFill>
                  <a:solidFill>
                    <a:srgbClr val="000000"/>
                  </a:solidFill>
                </a:uFill>
                <a:latin typeface="Calibri"/>
                <a:cs typeface="Calibri"/>
              </a:rPr>
              <a:t> </a:t>
            </a:r>
            <a:r>
              <a:rPr sz="1600" b="1" i="1" u="sng" dirty="0">
                <a:uFill>
                  <a:solidFill>
                    <a:srgbClr val="000000"/>
                  </a:solidFill>
                </a:uFill>
                <a:latin typeface="Calibri"/>
                <a:cs typeface="Calibri"/>
              </a:rPr>
              <a:t>I</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love</a:t>
            </a:r>
            <a:r>
              <a:rPr sz="1600" b="1" i="1" u="sng" spc="55" dirty="0">
                <a:uFill>
                  <a:solidFill>
                    <a:srgbClr val="000000"/>
                  </a:solidFill>
                </a:uFill>
                <a:latin typeface="Calibri"/>
                <a:cs typeface="Calibri"/>
              </a:rPr>
              <a:t> </a:t>
            </a:r>
            <a:r>
              <a:rPr sz="1600" b="1" i="1" u="sng" dirty="0">
                <a:uFill>
                  <a:solidFill>
                    <a:srgbClr val="000000"/>
                  </a:solidFill>
                </a:uFill>
                <a:latin typeface="Calibri"/>
                <a:cs typeface="Calibri"/>
              </a:rPr>
              <a:t>them</a:t>
            </a:r>
            <a:r>
              <a:rPr sz="1600" b="1" i="1" u="sng" spc="35" dirty="0">
                <a:uFill>
                  <a:solidFill>
                    <a:srgbClr val="000000"/>
                  </a:solidFill>
                </a:uFill>
                <a:latin typeface="Calibri"/>
                <a:cs typeface="Calibri"/>
              </a:rPr>
              <a:t> </a:t>
            </a:r>
            <a:r>
              <a:rPr sz="1600" b="1" i="1" u="sng" dirty="0">
                <a:uFill>
                  <a:solidFill>
                    <a:srgbClr val="000000"/>
                  </a:solidFill>
                </a:uFill>
                <a:latin typeface="Calibri"/>
                <a:cs typeface="Calibri"/>
              </a:rPr>
              <a:t>a</a:t>
            </a:r>
            <a:r>
              <a:rPr sz="1600" b="1" i="1" u="sng" spc="45" dirty="0">
                <a:uFill>
                  <a:solidFill>
                    <a:srgbClr val="000000"/>
                  </a:solidFill>
                </a:uFill>
                <a:latin typeface="Calibri"/>
                <a:cs typeface="Calibri"/>
              </a:rPr>
              <a:t> </a:t>
            </a:r>
            <a:r>
              <a:rPr sz="1600" b="1" i="1" u="sng" dirty="0">
                <a:uFill>
                  <a:solidFill>
                    <a:srgbClr val="000000"/>
                  </a:solidFill>
                </a:uFill>
                <a:latin typeface="Calibri"/>
                <a:cs typeface="Calibri"/>
              </a:rPr>
              <a:t>lot.I</a:t>
            </a:r>
            <a:r>
              <a:rPr sz="1600" b="1" i="1" u="sng" spc="25" dirty="0">
                <a:uFill>
                  <a:solidFill>
                    <a:srgbClr val="000000"/>
                  </a:solidFill>
                </a:uFill>
                <a:latin typeface="Calibri"/>
                <a:cs typeface="Calibri"/>
              </a:rPr>
              <a:t> </a:t>
            </a:r>
            <a:r>
              <a:rPr sz="1600" b="1" i="1" u="sng" dirty="0">
                <a:uFill>
                  <a:solidFill>
                    <a:srgbClr val="000000"/>
                  </a:solidFill>
                </a:uFill>
                <a:latin typeface="Calibri"/>
                <a:cs typeface="Calibri"/>
              </a:rPr>
              <a:t>think</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my</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parents</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are</a:t>
            </a:r>
            <a:r>
              <a:rPr sz="1600" b="1" i="1" u="sng" spc="55" dirty="0">
                <a:uFill>
                  <a:solidFill>
                    <a:srgbClr val="000000"/>
                  </a:solidFill>
                </a:uFill>
                <a:latin typeface="Calibri"/>
                <a:cs typeface="Calibri"/>
              </a:rPr>
              <a:t> </a:t>
            </a:r>
            <a:r>
              <a:rPr sz="1600" b="1" i="1" u="sng" spc="-25" dirty="0">
                <a:uFill>
                  <a:solidFill>
                    <a:srgbClr val="000000"/>
                  </a:solidFill>
                </a:uFill>
                <a:latin typeface="Calibri"/>
                <a:cs typeface="Calibri"/>
              </a:rPr>
              <a:t>the</a:t>
            </a:r>
            <a:r>
              <a:rPr sz="1600" b="1" i="1" spc="-25" dirty="0">
                <a:latin typeface="Calibri"/>
                <a:cs typeface="Calibri"/>
              </a:rPr>
              <a:t> </a:t>
            </a:r>
            <a:r>
              <a:rPr sz="1600" b="1" i="1" u="sng" dirty="0">
                <a:uFill>
                  <a:solidFill>
                    <a:srgbClr val="000000"/>
                  </a:solidFill>
                </a:uFill>
                <a:latin typeface="Calibri"/>
                <a:cs typeface="Calibri"/>
              </a:rPr>
              <a:t>best</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parents</a:t>
            </a:r>
            <a:r>
              <a:rPr sz="1600" b="1" i="1" u="sng" spc="50" dirty="0">
                <a:uFill>
                  <a:solidFill>
                    <a:srgbClr val="000000"/>
                  </a:solidFill>
                </a:uFill>
                <a:latin typeface="Calibri"/>
                <a:cs typeface="Calibri"/>
              </a:rPr>
              <a:t> </a:t>
            </a:r>
            <a:r>
              <a:rPr sz="1600" b="1" i="1" u="sng" dirty="0">
                <a:uFill>
                  <a:solidFill>
                    <a:srgbClr val="000000"/>
                  </a:solidFill>
                </a:uFill>
                <a:latin typeface="Calibri"/>
                <a:cs typeface="Calibri"/>
              </a:rPr>
              <a:t>in</a:t>
            </a:r>
            <a:r>
              <a:rPr sz="1600" b="1" i="1" u="sng" spc="40" dirty="0">
                <a:uFill>
                  <a:solidFill>
                    <a:srgbClr val="000000"/>
                  </a:solidFill>
                </a:uFill>
                <a:latin typeface="Calibri"/>
                <a:cs typeface="Calibri"/>
              </a:rPr>
              <a:t> </a:t>
            </a:r>
            <a:r>
              <a:rPr sz="1600" b="1" i="1" u="sng" dirty="0">
                <a:uFill>
                  <a:solidFill>
                    <a:srgbClr val="000000"/>
                  </a:solidFill>
                </a:uFill>
                <a:latin typeface="Calibri"/>
                <a:cs typeface="Calibri"/>
              </a:rPr>
              <a:t>this</a:t>
            </a:r>
            <a:r>
              <a:rPr sz="1600" b="1" i="1" u="sng" spc="30" dirty="0">
                <a:uFill>
                  <a:solidFill>
                    <a:srgbClr val="000000"/>
                  </a:solidFill>
                </a:uFill>
                <a:latin typeface="Calibri"/>
                <a:cs typeface="Calibri"/>
              </a:rPr>
              <a:t> </a:t>
            </a:r>
            <a:r>
              <a:rPr sz="1600" b="1" i="1" u="sng" spc="-20" dirty="0">
                <a:uFill>
                  <a:solidFill>
                    <a:srgbClr val="000000"/>
                  </a:solidFill>
                </a:uFill>
                <a:latin typeface="Calibri"/>
                <a:cs typeface="Calibri"/>
              </a:rPr>
              <a:t>world</a:t>
            </a:r>
            <a:endParaRPr sz="1600" dirty="0">
              <a:latin typeface="Calibri"/>
              <a:cs typeface="Calibri"/>
            </a:endParaRPr>
          </a:p>
        </p:txBody>
      </p:sp>
      <p:pic>
        <p:nvPicPr>
          <p:cNvPr id="6" name="Picture 5">
            <a:extLst>
              <a:ext uri="{FF2B5EF4-FFF2-40B4-BE49-F238E27FC236}">
                <a16:creationId xmlns:a16="http://schemas.microsoft.com/office/drawing/2014/main" id="{6E59D9DB-79E3-4487-8865-E69416B9E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07" y="2264025"/>
            <a:ext cx="4495800" cy="412549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395" y="1070788"/>
            <a:ext cx="8606790" cy="781050"/>
          </a:xfrm>
          <a:prstGeom prst="rect">
            <a:avLst/>
          </a:prstGeom>
        </p:spPr>
        <p:txBody>
          <a:bodyPr vert="horz" wrap="square" lIns="0" tIns="13335" rIns="0" bIns="0" rtlCol="0">
            <a:spAutoFit/>
          </a:bodyPr>
          <a:lstStyle/>
          <a:p>
            <a:pPr marL="3397250">
              <a:lnSpc>
                <a:spcPct val="100000"/>
              </a:lnSpc>
              <a:spcBef>
                <a:spcPts val="105"/>
              </a:spcBef>
            </a:pPr>
            <a:r>
              <a:rPr sz="4950" b="1" i="1" dirty="0">
                <a:latin typeface="Gill Sans MT"/>
                <a:cs typeface="Gill Sans MT"/>
              </a:rPr>
              <a:t>My</a:t>
            </a:r>
            <a:r>
              <a:rPr sz="4950" b="1" i="1" spc="-35" dirty="0">
                <a:latin typeface="Gill Sans MT"/>
                <a:cs typeface="Gill Sans MT"/>
              </a:rPr>
              <a:t> </a:t>
            </a:r>
            <a:r>
              <a:rPr sz="4950" b="1" i="1" spc="-10" dirty="0">
                <a:latin typeface="Gill Sans MT"/>
                <a:cs typeface="Gill Sans MT"/>
              </a:rPr>
              <a:t>Sister</a:t>
            </a:r>
            <a:endParaRPr sz="4950" dirty="0">
              <a:latin typeface="Gill Sans MT"/>
              <a:cs typeface="Gill Sans MT"/>
            </a:endParaRPr>
          </a:p>
        </p:txBody>
      </p:sp>
      <p:sp>
        <p:nvSpPr>
          <p:cNvPr id="3" name="object 3"/>
          <p:cNvSpPr txBox="1"/>
          <p:nvPr/>
        </p:nvSpPr>
        <p:spPr>
          <a:xfrm>
            <a:off x="3867784" y="2039024"/>
            <a:ext cx="6038215" cy="4124527"/>
          </a:xfrm>
          <a:prstGeom prst="rect">
            <a:avLst/>
          </a:prstGeom>
        </p:spPr>
        <p:txBody>
          <a:bodyPr vert="horz" wrap="square" lIns="0" tIns="12700" rIns="0" bIns="0" rtlCol="0">
            <a:spAutoFit/>
          </a:bodyPr>
          <a:lstStyle/>
          <a:p>
            <a:pPr marL="50165">
              <a:lnSpc>
                <a:spcPts val="2000"/>
              </a:lnSpc>
              <a:spcBef>
                <a:spcPts val="100"/>
              </a:spcBef>
            </a:pPr>
            <a:r>
              <a:rPr lang="en-US" sz="2400" b="1" i="1" dirty="0">
                <a:latin typeface="Times New Roman"/>
                <a:cs typeface="Times New Roman"/>
              </a:rPr>
              <a:t>Sisters are a blessing for everyone in this world. My sister’s name is </a:t>
            </a:r>
            <a:r>
              <a:rPr lang="en-US" sz="2400" b="1" i="1" dirty="0" err="1">
                <a:latin typeface="Times New Roman"/>
                <a:cs typeface="Times New Roman"/>
              </a:rPr>
              <a:t>Anuja.Katare</a:t>
            </a:r>
            <a:r>
              <a:rPr lang="en-US" sz="2400" b="1" i="1" dirty="0">
                <a:latin typeface="Times New Roman"/>
                <a:cs typeface="Times New Roman"/>
              </a:rPr>
              <a:t> . She in 3rd Year . Me and my sister are study in the different study platform  .But at home, we eat,  and study together. She is adorable, sweet hearted and playful. Like all siblings, we also fight but then we also quickly patch up and play with each other. Though we keep fighting, I cannot live without her. She is creative in drawings and coloring. She even tries to help around the house by tidying her toys and arranging her books. When I first found out that I’m a big sister, I couldn’t contain my happiness and kept remembering playing with her all day when she was an infant. I love her a lot. My Sister is the best gift given by god.</a:t>
            </a:r>
            <a:endParaRPr sz="2400" b="1" i="1" dirty="0">
              <a:latin typeface="Times New Roman"/>
              <a:cs typeface="Times New Roman"/>
            </a:endParaRPr>
          </a:p>
        </p:txBody>
      </p:sp>
      <p:pic>
        <p:nvPicPr>
          <p:cNvPr id="8" name="Picture 7">
            <a:extLst>
              <a:ext uri="{FF2B5EF4-FFF2-40B4-BE49-F238E27FC236}">
                <a16:creationId xmlns:a16="http://schemas.microsoft.com/office/drawing/2014/main" id="{4F5B8971-9D51-4276-9A52-E33F54D068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1" y="2039024"/>
            <a:ext cx="3117025" cy="45680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3182620">
              <a:lnSpc>
                <a:spcPct val="100000"/>
              </a:lnSpc>
              <a:spcBef>
                <a:spcPts val="105"/>
              </a:spcBef>
            </a:pPr>
            <a:r>
              <a:rPr sz="4950" b="1" i="1" dirty="0">
                <a:latin typeface="Gill Sans MT"/>
                <a:cs typeface="Gill Sans MT"/>
              </a:rPr>
              <a:t>My</a:t>
            </a:r>
            <a:r>
              <a:rPr sz="4950" b="1" i="1" spc="-35" dirty="0">
                <a:latin typeface="Gill Sans MT"/>
                <a:cs typeface="Gill Sans MT"/>
              </a:rPr>
              <a:t> </a:t>
            </a:r>
            <a:r>
              <a:rPr sz="4950" b="1" i="1" spc="-10" dirty="0">
                <a:latin typeface="Gill Sans MT"/>
                <a:cs typeface="Gill Sans MT"/>
              </a:rPr>
              <a:t>Friends</a:t>
            </a:r>
            <a:endParaRPr sz="4950">
              <a:latin typeface="Gill Sans MT"/>
              <a:cs typeface="Gill Sans MT"/>
            </a:endParaRPr>
          </a:p>
        </p:txBody>
      </p:sp>
      <p:grpSp>
        <p:nvGrpSpPr>
          <p:cNvPr id="3" name="object 3"/>
          <p:cNvGrpSpPr/>
          <p:nvPr/>
        </p:nvGrpSpPr>
        <p:grpSpPr>
          <a:xfrm>
            <a:off x="574548" y="2397251"/>
            <a:ext cx="5614670" cy="3752215"/>
            <a:chOff x="574548" y="2397251"/>
            <a:chExt cx="5614670" cy="3752215"/>
          </a:xfrm>
        </p:grpSpPr>
        <p:pic>
          <p:nvPicPr>
            <p:cNvPr id="4" name="object 4"/>
            <p:cNvPicPr/>
            <p:nvPr/>
          </p:nvPicPr>
          <p:blipFill>
            <a:blip r:embed="rId2" cstate="print"/>
            <a:stretch>
              <a:fillRect/>
            </a:stretch>
          </p:blipFill>
          <p:spPr>
            <a:xfrm>
              <a:off x="723900" y="2397251"/>
              <a:ext cx="5465064" cy="3752087"/>
            </a:xfrm>
            <a:prstGeom prst="rect">
              <a:avLst/>
            </a:prstGeom>
          </p:spPr>
        </p:pic>
        <p:pic>
          <p:nvPicPr>
            <p:cNvPr id="5" name="object 5"/>
            <p:cNvPicPr/>
            <p:nvPr/>
          </p:nvPicPr>
          <p:blipFill>
            <a:blip r:embed="rId3" cstate="print"/>
            <a:stretch>
              <a:fillRect/>
            </a:stretch>
          </p:blipFill>
          <p:spPr>
            <a:xfrm>
              <a:off x="574548" y="2401824"/>
              <a:ext cx="2581655" cy="1269491"/>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729" y="1143000"/>
            <a:ext cx="8606790" cy="781050"/>
          </a:xfrm>
          <a:prstGeom prst="rect">
            <a:avLst/>
          </a:prstGeom>
        </p:spPr>
        <p:txBody>
          <a:bodyPr vert="horz" wrap="square" lIns="0" tIns="13335" rIns="0" bIns="0" rtlCol="0">
            <a:spAutoFit/>
          </a:bodyPr>
          <a:lstStyle/>
          <a:p>
            <a:pPr marL="2798445">
              <a:lnSpc>
                <a:spcPct val="100000"/>
              </a:lnSpc>
              <a:spcBef>
                <a:spcPts val="105"/>
              </a:spcBef>
            </a:pPr>
            <a:r>
              <a:rPr sz="4950" dirty="0">
                <a:latin typeface="Gill Sans MT"/>
                <a:cs typeface="Gill Sans MT"/>
              </a:rPr>
              <a:t>My</a:t>
            </a:r>
            <a:r>
              <a:rPr sz="4950" spc="-35" dirty="0">
                <a:latin typeface="Gill Sans MT"/>
                <a:cs typeface="Gill Sans MT"/>
              </a:rPr>
              <a:t> </a:t>
            </a:r>
            <a:r>
              <a:rPr sz="4950" spc="-10" dirty="0">
                <a:latin typeface="Gill Sans MT"/>
                <a:cs typeface="Gill Sans MT"/>
              </a:rPr>
              <a:t>Classmates</a:t>
            </a:r>
            <a:endParaRPr sz="4950" dirty="0">
              <a:latin typeface="Gill Sans MT"/>
              <a:cs typeface="Gill Sans MT"/>
            </a:endParaRPr>
          </a:p>
        </p:txBody>
      </p:sp>
      <p:sp>
        <p:nvSpPr>
          <p:cNvPr id="3" name="object 3"/>
          <p:cNvSpPr txBox="1"/>
          <p:nvPr/>
        </p:nvSpPr>
        <p:spPr>
          <a:xfrm>
            <a:off x="4379328" y="2098296"/>
            <a:ext cx="5374271" cy="4381008"/>
          </a:xfrm>
          <a:prstGeom prst="rect">
            <a:avLst/>
          </a:prstGeom>
        </p:spPr>
        <p:txBody>
          <a:bodyPr vert="horz" wrap="square" lIns="0" tIns="12700" rIns="0" bIns="0" rtlCol="0">
            <a:spAutoFit/>
          </a:bodyPr>
          <a:lstStyle/>
          <a:p>
            <a:pPr marL="37465">
              <a:lnSpc>
                <a:spcPts val="1989"/>
              </a:lnSpc>
              <a:spcBef>
                <a:spcPts val="100"/>
              </a:spcBef>
            </a:pPr>
            <a:r>
              <a:rPr lang="en-US" sz="2400" b="1" i="1" dirty="0">
                <a:latin typeface="Times New Roman"/>
                <a:cs typeface="Times New Roman"/>
              </a:rPr>
              <a:t>The world appears to be gloomy in the absence of a true friend. The lockdown has actually reminded us of how important our friends and classmates are. Not being able to go to school and meet with your friends and classmates is a big drawback that we are faced with. Learning in a classroom with other students helps us in exchange of knowledge and information. Though we are now learning to do that even in the virtual world, the true essence of teamwork and camaraderie lies in the classroom interactions with our classmates and on the playgrounds when we pay with our friends. We hope to see all of them again soon.</a:t>
            </a:r>
            <a:endParaRPr sz="2400" b="1" i="1" dirty="0">
              <a:latin typeface="Times New Roman"/>
              <a:cs typeface="Times New Roman"/>
            </a:endParaRPr>
          </a:p>
        </p:txBody>
      </p:sp>
      <p:grpSp>
        <p:nvGrpSpPr>
          <p:cNvPr id="4" name="object 4"/>
          <p:cNvGrpSpPr/>
          <p:nvPr/>
        </p:nvGrpSpPr>
        <p:grpSpPr>
          <a:xfrm>
            <a:off x="1082039" y="2401824"/>
            <a:ext cx="3025140" cy="4314825"/>
            <a:chOff x="1082039" y="2401824"/>
            <a:chExt cx="3025140" cy="4314825"/>
          </a:xfrm>
        </p:grpSpPr>
        <p:pic>
          <p:nvPicPr>
            <p:cNvPr id="5" name="object 5"/>
            <p:cNvPicPr/>
            <p:nvPr/>
          </p:nvPicPr>
          <p:blipFill>
            <a:blip r:embed="rId2" cstate="print"/>
            <a:stretch>
              <a:fillRect/>
            </a:stretch>
          </p:blipFill>
          <p:spPr>
            <a:xfrm>
              <a:off x="1082039" y="6132576"/>
              <a:ext cx="3025140" cy="583691"/>
            </a:xfrm>
            <a:prstGeom prst="rect">
              <a:avLst/>
            </a:prstGeom>
          </p:spPr>
        </p:pic>
        <p:pic>
          <p:nvPicPr>
            <p:cNvPr id="6" name="object 6"/>
            <p:cNvPicPr/>
            <p:nvPr/>
          </p:nvPicPr>
          <p:blipFill>
            <a:blip r:embed="rId3" cstate="print"/>
            <a:stretch>
              <a:fillRect/>
            </a:stretch>
          </p:blipFill>
          <p:spPr>
            <a:xfrm>
              <a:off x="1097279" y="2401824"/>
              <a:ext cx="2994659" cy="3741420"/>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4053" y="1453263"/>
            <a:ext cx="1974850" cy="781050"/>
          </a:xfrm>
          <a:prstGeom prst="rect">
            <a:avLst/>
          </a:prstGeom>
        </p:spPr>
        <p:txBody>
          <a:bodyPr vert="horz" wrap="square" lIns="0" tIns="13335" rIns="0" bIns="0" rtlCol="0">
            <a:spAutoFit/>
          </a:bodyPr>
          <a:lstStyle/>
          <a:p>
            <a:pPr marL="12700">
              <a:lnSpc>
                <a:spcPct val="100000"/>
              </a:lnSpc>
              <a:spcBef>
                <a:spcPts val="105"/>
              </a:spcBef>
            </a:pPr>
            <a:r>
              <a:rPr sz="4950" b="1" i="1" spc="-10" dirty="0">
                <a:latin typeface="Gill Sans MT"/>
                <a:cs typeface="Gill Sans MT"/>
              </a:rPr>
              <a:t>INDEX</a:t>
            </a:r>
            <a:endParaRPr sz="4950">
              <a:latin typeface="Gill Sans MT"/>
              <a:cs typeface="Gill Sans MT"/>
            </a:endParaRPr>
          </a:p>
        </p:txBody>
      </p:sp>
      <p:graphicFrame>
        <p:nvGraphicFramePr>
          <p:cNvPr id="3" name="object 3"/>
          <p:cNvGraphicFramePr>
            <a:graphicFrameLocks noGrp="1"/>
          </p:cNvGraphicFramePr>
          <p:nvPr/>
        </p:nvGraphicFramePr>
        <p:xfrm>
          <a:off x="250697" y="2225802"/>
          <a:ext cx="9804399" cy="4481830"/>
        </p:xfrm>
        <a:graphic>
          <a:graphicData uri="http://schemas.openxmlformats.org/drawingml/2006/table">
            <a:tbl>
              <a:tblPr firstRow="1" bandRow="1">
                <a:tableStyleId>{2D5ABB26-0587-4C30-8999-92F81FD0307C}</a:tableStyleId>
              </a:tblPr>
              <a:tblGrid>
                <a:gridCol w="1542415">
                  <a:extLst>
                    <a:ext uri="{9D8B030D-6E8A-4147-A177-3AD203B41FA5}">
                      <a16:colId xmlns:a16="http://schemas.microsoft.com/office/drawing/2014/main" val="20000"/>
                    </a:ext>
                  </a:extLst>
                </a:gridCol>
                <a:gridCol w="6899275">
                  <a:extLst>
                    <a:ext uri="{9D8B030D-6E8A-4147-A177-3AD203B41FA5}">
                      <a16:colId xmlns:a16="http://schemas.microsoft.com/office/drawing/2014/main" val="20001"/>
                    </a:ext>
                  </a:extLst>
                </a:gridCol>
                <a:gridCol w="1362709">
                  <a:extLst>
                    <a:ext uri="{9D8B030D-6E8A-4147-A177-3AD203B41FA5}">
                      <a16:colId xmlns:a16="http://schemas.microsoft.com/office/drawing/2014/main" val="20002"/>
                    </a:ext>
                  </a:extLst>
                </a:gridCol>
              </a:tblGrid>
              <a:tr h="271145">
                <a:tc>
                  <a:txBody>
                    <a:bodyPr/>
                    <a:lstStyle/>
                    <a:p>
                      <a:pPr marL="24130">
                        <a:lnSpc>
                          <a:spcPct val="100000"/>
                        </a:lnSpc>
                        <a:spcBef>
                          <a:spcPts val="40"/>
                        </a:spcBef>
                      </a:pPr>
                      <a:r>
                        <a:rPr sz="1000" dirty="0">
                          <a:solidFill>
                            <a:srgbClr val="FFFFFF"/>
                          </a:solidFill>
                          <a:latin typeface="Calibri"/>
                          <a:cs typeface="Calibri"/>
                        </a:rPr>
                        <a:t>Sl</a:t>
                      </a:r>
                      <a:r>
                        <a:rPr sz="1000" spc="-10" dirty="0">
                          <a:solidFill>
                            <a:srgbClr val="FFFFFF"/>
                          </a:solidFill>
                          <a:latin typeface="Calibri"/>
                          <a:cs typeface="Calibri"/>
                        </a:rPr>
                        <a:t> </a:t>
                      </a:r>
                      <a:r>
                        <a:rPr sz="1000" spc="-25" dirty="0">
                          <a:solidFill>
                            <a:srgbClr val="FFFFFF"/>
                          </a:solidFill>
                          <a:latin typeface="Calibri"/>
                          <a:cs typeface="Calibri"/>
                        </a:rPr>
                        <a:t>No.</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28575">
                      <a:solidFill>
                        <a:srgbClr val="FFFFFF"/>
                      </a:solidFill>
                      <a:prstDash val="solid"/>
                    </a:lnB>
                    <a:solidFill>
                      <a:srgbClr val="AF1513"/>
                    </a:solidFill>
                  </a:tcPr>
                </a:tc>
                <a:tc>
                  <a:txBody>
                    <a:bodyPr/>
                    <a:lstStyle/>
                    <a:p>
                      <a:pPr algn="ctr">
                        <a:lnSpc>
                          <a:spcPct val="100000"/>
                        </a:lnSpc>
                        <a:spcBef>
                          <a:spcPts val="40"/>
                        </a:spcBef>
                      </a:pPr>
                      <a:r>
                        <a:rPr sz="1000" spc="-10" dirty="0">
                          <a:solidFill>
                            <a:srgbClr val="FFFFFF"/>
                          </a:solidFill>
                          <a:latin typeface="Calibri"/>
                          <a:cs typeface="Calibri"/>
                        </a:rPr>
                        <a:t>Topic</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28575">
                      <a:solidFill>
                        <a:srgbClr val="FFFFFF"/>
                      </a:solidFill>
                      <a:prstDash val="solid"/>
                    </a:lnB>
                    <a:solidFill>
                      <a:srgbClr val="AF1513"/>
                    </a:solidFill>
                  </a:tcPr>
                </a:tc>
                <a:tc>
                  <a:txBody>
                    <a:bodyPr/>
                    <a:lstStyle/>
                    <a:p>
                      <a:pPr marL="22225">
                        <a:lnSpc>
                          <a:spcPct val="100000"/>
                        </a:lnSpc>
                        <a:spcBef>
                          <a:spcPts val="40"/>
                        </a:spcBef>
                      </a:pPr>
                      <a:r>
                        <a:rPr sz="1000" dirty="0">
                          <a:solidFill>
                            <a:srgbClr val="FFFFFF"/>
                          </a:solidFill>
                          <a:latin typeface="Calibri"/>
                          <a:cs typeface="Calibri"/>
                        </a:rPr>
                        <a:t>Pg</a:t>
                      </a:r>
                      <a:r>
                        <a:rPr sz="1000" spc="-10" dirty="0">
                          <a:solidFill>
                            <a:srgbClr val="FFFFFF"/>
                          </a:solidFill>
                          <a:latin typeface="Calibri"/>
                          <a:cs typeface="Calibri"/>
                        </a:rPr>
                        <a:t> </a:t>
                      </a:r>
                      <a:r>
                        <a:rPr sz="1000" spc="-25" dirty="0">
                          <a:solidFill>
                            <a:srgbClr val="FFFFFF"/>
                          </a:solidFill>
                          <a:latin typeface="Calibri"/>
                          <a:cs typeface="Calibri"/>
                        </a:rPr>
                        <a:t>No.</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28575">
                      <a:solidFill>
                        <a:srgbClr val="FFFFFF"/>
                      </a:solidFill>
                      <a:prstDash val="solid"/>
                    </a:lnB>
                    <a:solidFill>
                      <a:srgbClr val="AF1513"/>
                    </a:solidFill>
                  </a:tcPr>
                </a:tc>
                <a:extLst>
                  <a:ext uri="{0D108BD9-81ED-4DB2-BD59-A6C34878D82A}">
                    <a16:rowId xmlns:a16="http://schemas.microsoft.com/office/drawing/2014/main" val="10000"/>
                  </a:ext>
                </a:extLst>
              </a:tr>
              <a:tr h="273685">
                <a:tc>
                  <a:txBody>
                    <a:bodyPr/>
                    <a:lstStyle/>
                    <a:p>
                      <a:pPr marL="24130">
                        <a:lnSpc>
                          <a:spcPct val="100000"/>
                        </a:lnSpc>
                        <a:spcBef>
                          <a:spcPts val="40"/>
                        </a:spcBef>
                      </a:pPr>
                      <a:r>
                        <a:rPr sz="1000" dirty="0">
                          <a:latin typeface="Calibri"/>
                          <a:cs typeface="Calibri"/>
                        </a:rPr>
                        <a:t>1</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28575">
                      <a:solidFill>
                        <a:srgbClr val="FFFFFF"/>
                      </a:solidFill>
                      <a:prstDash val="solid"/>
                    </a:lnT>
                    <a:lnB w="9525">
                      <a:solidFill>
                        <a:srgbClr val="FFFFFF"/>
                      </a:solidFill>
                      <a:prstDash val="solid"/>
                    </a:lnB>
                    <a:solidFill>
                      <a:srgbClr val="E2CACA"/>
                    </a:solidFill>
                  </a:tcPr>
                </a:tc>
                <a:tc>
                  <a:txBody>
                    <a:bodyPr/>
                    <a:lstStyle/>
                    <a:p>
                      <a:pPr marL="24130">
                        <a:lnSpc>
                          <a:spcPct val="100000"/>
                        </a:lnSpc>
                        <a:spcBef>
                          <a:spcPts val="15"/>
                        </a:spcBef>
                      </a:pPr>
                      <a:r>
                        <a:rPr sz="1650" spc="-10" dirty="0">
                          <a:latin typeface="Calibri"/>
                          <a:cs typeface="Calibri"/>
                        </a:rPr>
                        <a:t>Myself</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28575">
                      <a:solidFill>
                        <a:srgbClr val="FFFFFF"/>
                      </a:solidFill>
                      <a:prstDash val="solid"/>
                    </a:lnT>
                    <a:lnB w="9525">
                      <a:solidFill>
                        <a:srgbClr val="FFFFFF"/>
                      </a:solidFill>
                      <a:prstDash val="solid"/>
                    </a:lnB>
                    <a:solidFill>
                      <a:srgbClr val="E2CACA"/>
                    </a:solidFill>
                  </a:tcPr>
                </a:tc>
                <a:tc>
                  <a:txBody>
                    <a:bodyPr/>
                    <a:lstStyle/>
                    <a:p>
                      <a:pPr marL="22225">
                        <a:lnSpc>
                          <a:spcPct val="100000"/>
                        </a:lnSpc>
                        <a:spcBef>
                          <a:spcPts val="40"/>
                        </a:spcBef>
                      </a:pPr>
                      <a:r>
                        <a:rPr sz="1000" spc="-10" dirty="0">
                          <a:latin typeface="Calibri"/>
                          <a:cs typeface="Calibri"/>
                        </a:rPr>
                        <a:t>1-</a:t>
                      </a:r>
                      <a:r>
                        <a:rPr sz="1000" spc="-50" dirty="0">
                          <a:latin typeface="Calibri"/>
                          <a:cs typeface="Calibri"/>
                        </a:rPr>
                        <a:t>2</a:t>
                      </a:r>
                      <a:endParaRPr sz="1000">
                        <a:latin typeface="Calibri"/>
                        <a:cs typeface="Calibri"/>
                      </a:endParaRPr>
                    </a:p>
                  </a:txBody>
                  <a:tcPr marL="0" marR="0" marT="5080" marB="0">
                    <a:lnL w="9525">
                      <a:solidFill>
                        <a:srgbClr val="FFFFFF"/>
                      </a:solidFill>
                      <a:prstDash val="solid"/>
                    </a:lnL>
                    <a:lnT w="28575">
                      <a:solidFill>
                        <a:srgbClr val="FFFFFF"/>
                      </a:solidFill>
                      <a:prstDash val="solid"/>
                    </a:lnT>
                    <a:lnB w="9525">
                      <a:solidFill>
                        <a:srgbClr val="FFFFFF"/>
                      </a:solidFill>
                      <a:prstDash val="solid"/>
                    </a:lnB>
                    <a:solidFill>
                      <a:srgbClr val="E2CACA"/>
                    </a:solidFill>
                  </a:tcPr>
                </a:tc>
                <a:extLst>
                  <a:ext uri="{0D108BD9-81ED-4DB2-BD59-A6C34878D82A}">
                    <a16:rowId xmlns:a16="http://schemas.microsoft.com/office/drawing/2014/main" val="10001"/>
                  </a:ext>
                </a:extLst>
              </a:tr>
              <a:tr h="274320">
                <a:tc>
                  <a:txBody>
                    <a:bodyPr/>
                    <a:lstStyle/>
                    <a:p>
                      <a:pPr marL="24130">
                        <a:lnSpc>
                          <a:spcPct val="100000"/>
                        </a:lnSpc>
                        <a:spcBef>
                          <a:spcPts val="40"/>
                        </a:spcBef>
                      </a:pPr>
                      <a:r>
                        <a:rPr sz="1000" dirty="0">
                          <a:latin typeface="Calibri"/>
                          <a:cs typeface="Calibri"/>
                        </a:rPr>
                        <a:t>2</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4130">
                        <a:lnSpc>
                          <a:spcPct val="100000"/>
                        </a:lnSpc>
                        <a:spcBef>
                          <a:spcPts val="15"/>
                        </a:spcBef>
                      </a:pPr>
                      <a:r>
                        <a:rPr sz="1650" dirty="0">
                          <a:latin typeface="Calibri"/>
                          <a:cs typeface="Calibri"/>
                        </a:rPr>
                        <a:t>My</a:t>
                      </a:r>
                      <a:r>
                        <a:rPr sz="1650" spc="-20" dirty="0">
                          <a:latin typeface="Calibri"/>
                          <a:cs typeface="Calibri"/>
                        </a:rPr>
                        <a:t> </a:t>
                      </a:r>
                      <a:r>
                        <a:rPr sz="1650" spc="-10" dirty="0">
                          <a:latin typeface="Calibri"/>
                          <a:cs typeface="Calibri"/>
                        </a:rPr>
                        <a:t>School</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2225">
                        <a:lnSpc>
                          <a:spcPct val="100000"/>
                        </a:lnSpc>
                        <a:spcBef>
                          <a:spcPts val="40"/>
                        </a:spcBef>
                      </a:pPr>
                      <a:r>
                        <a:rPr sz="1000" dirty="0">
                          <a:latin typeface="Calibri"/>
                          <a:cs typeface="Calibri"/>
                        </a:rPr>
                        <a:t>3</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F2E6E6"/>
                    </a:solidFill>
                  </a:tcPr>
                </a:tc>
                <a:extLst>
                  <a:ext uri="{0D108BD9-81ED-4DB2-BD59-A6C34878D82A}">
                    <a16:rowId xmlns:a16="http://schemas.microsoft.com/office/drawing/2014/main" val="10002"/>
                  </a:ext>
                </a:extLst>
              </a:tr>
              <a:tr h="275590">
                <a:tc>
                  <a:txBody>
                    <a:bodyPr/>
                    <a:lstStyle/>
                    <a:p>
                      <a:pPr marL="24130">
                        <a:lnSpc>
                          <a:spcPct val="100000"/>
                        </a:lnSpc>
                        <a:spcBef>
                          <a:spcPts val="55"/>
                        </a:spcBef>
                      </a:pPr>
                      <a:r>
                        <a:rPr sz="1000" dirty="0">
                          <a:latin typeface="Calibri"/>
                          <a:cs typeface="Calibri"/>
                        </a:rPr>
                        <a:t>3</a:t>
                      </a:r>
                      <a:endParaRPr sz="1000">
                        <a:latin typeface="Calibri"/>
                        <a:cs typeface="Calibri"/>
                      </a:endParaRPr>
                    </a:p>
                  </a:txBody>
                  <a:tcPr marL="0" marR="0" marT="698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4130">
                        <a:lnSpc>
                          <a:spcPct val="100000"/>
                        </a:lnSpc>
                        <a:spcBef>
                          <a:spcPts val="30"/>
                        </a:spcBef>
                      </a:pPr>
                      <a:r>
                        <a:rPr sz="1650" dirty="0">
                          <a:latin typeface="Calibri"/>
                          <a:cs typeface="Calibri"/>
                        </a:rPr>
                        <a:t>My</a:t>
                      </a:r>
                      <a:r>
                        <a:rPr sz="1650" spc="-10" dirty="0">
                          <a:latin typeface="Calibri"/>
                          <a:cs typeface="Calibri"/>
                        </a:rPr>
                        <a:t> Principal</a:t>
                      </a:r>
                      <a:endParaRPr sz="1650" dirty="0">
                        <a:latin typeface="Calibri"/>
                        <a:cs typeface="Calibri"/>
                      </a:endParaRPr>
                    </a:p>
                  </a:txBody>
                  <a:tcPr marL="0" marR="0" marT="38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2225">
                        <a:lnSpc>
                          <a:spcPct val="100000"/>
                        </a:lnSpc>
                        <a:spcBef>
                          <a:spcPts val="55"/>
                        </a:spcBef>
                      </a:pPr>
                      <a:r>
                        <a:rPr sz="1000" dirty="0">
                          <a:latin typeface="Calibri"/>
                          <a:cs typeface="Calibri"/>
                        </a:rPr>
                        <a:t>4</a:t>
                      </a:r>
                      <a:endParaRPr sz="1000">
                        <a:latin typeface="Calibri"/>
                        <a:cs typeface="Calibri"/>
                      </a:endParaRPr>
                    </a:p>
                  </a:txBody>
                  <a:tcPr marL="0" marR="0" marT="6985" marB="0">
                    <a:lnL w="9525">
                      <a:solidFill>
                        <a:srgbClr val="FFFFFF"/>
                      </a:solidFill>
                      <a:prstDash val="solid"/>
                    </a:lnL>
                    <a:lnT w="9525">
                      <a:solidFill>
                        <a:srgbClr val="FFFFFF"/>
                      </a:solidFill>
                      <a:prstDash val="solid"/>
                    </a:lnT>
                    <a:lnB w="9525">
                      <a:solidFill>
                        <a:srgbClr val="FFFFFF"/>
                      </a:solidFill>
                      <a:prstDash val="solid"/>
                    </a:lnB>
                    <a:solidFill>
                      <a:srgbClr val="E2CACA"/>
                    </a:solidFill>
                  </a:tcPr>
                </a:tc>
                <a:extLst>
                  <a:ext uri="{0D108BD9-81ED-4DB2-BD59-A6C34878D82A}">
                    <a16:rowId xmlns:a16="http://schemas.microsoft.com/office/drawing/2014/main" val="10003"/>
                  </a:ext>
                </a:extLst>
              </a:tr>
              <a:tr h="274320">
                <a:tc>
                  <a:txBody>
                    <a:bodyPr/>
                    <a:lstStyle/>
                    <a:p>
                      <a:pPr marL="24130">
                        <a:lnSpc>
                          <a:spcPct val="100000"/>
                        </a:lnSpc>
                        <a:spcBef>
                          <a:spcPts val="40"/>
                        </a:spcBef>
                      </a:pPr>
                      <a:r>
                        <a:rPr sz="1000" dirty="0">
                          <a:latin typeface="Calibri"/>
                          <a:cs typeface="Calibri"/>
                        </a:rPr>
                        <a:t>4</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4130">
                        <a:lnSpc>
                          <a:spcPct val="100000"/>
                        </a:lnSpc>
                        <a:spcBef>
                          <a:spcPts val="15"/>
                        </a:spcBef>
                      </a:pPr>
                      <a:r>
                        <a:rPr sz="1650" dirty="0">
                          <a:latin typeface="Calibri"/>
                          <a:cs typeface="Calibri"/>
                        </a:rPr>
                        <a:t>My</a:t>
                      </a:r>
                      <a:r>
                        <a:rPr sz="1650" spc="-10" dirty="0">
                          <a:latin typeface="Calibri"/>
                          <a:cs typeface="Calibri"/>
                        </a:rPr>
                        <a:t> </a:t>
                      </a:r>
                      <a:r>
                        <a:rPr sz="1650" dirty="0">
                          <a:latin typeface="Calibri"/>
                          <a:cs typeface="Calibri"/>
                        </a:rPr>
                        <a:t>Class</a:t>
                      </a:r>
                      <a:r>
                        <a:rPr sz="1650" spc="-10" dirty="0">
                          <a:latin typeface="Calibri"/>
                          <a:cs typeface="Calibri"/>
                        </a:rPr>
                        <a:t> Teacher</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2225">
                        <a:lnSpc>
                          <a:spcPct val="100000"/>
                        </a:lnSpc>
                        <a:spcBef>
                          <a:spcPts val="40"/>
                        </a:spcBef>
                      </a:pPr>
                      <a:r>
                        <a:rPr sz="1000" dirty="0">
                          <a:latin typeface="Calibri"/>
                          <a:cs typeface="Calibri"/>
                        </a:rPr>
                        <a:t>5</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F2E6E6"/>
                    </a:solidFill>
                  </a:tcPr>
                </a:tc>
                <a:extLst>
                  <a:ext uri="{0D108BD9-81ED-4DB2-BD59-A6C34878D82A}">
                    <a16:rowId xmlns:a16="http://schemas.microsoft.com/office/drawing/2014/main" val="10004"/>
                  </a:ext>
                </a:extLst>
              </a:tr>
              <a:tr h="275590">
                <a:tc>
                  <a:txBody>
                    <a:bodyPr/>
                    <a:lstStyle/>
                    <a:p>
                      <a:pPr marL="24130">
                        <a:lnSpc>
                          <a:spcPct val="100000"/>
                        </a:lnSpc>
                        <a:spcBef>
                          <a:spcPts val="40"/>
                        </a:spcBef>
                      </a:pPr>
                      <a:r>
                        <a:rPr sz="1000" dirty="0">
                          <a:latin typeface="Calibri"/>
                          <a:cs typeface="Calibri"/>
                        </a:rPr>
                        <a:t>5</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4130">
                        <a:lnSpc>
                          <a:spcPct val="100000"/>
                        </a:lnSpc>
                        <a:spcBef>
                          <a:spcPts val="15"/>
                        </a:spcBef>
                      </a:pPr>
                      <a:r>
                        <a:rPr sz="1650" dirty="0">
                          <a:latin typeface="Calibri"/>
                          <a:cs typeface="Calibri"/>
                        </a:rPr>
                        <a:t>My</a:t>
                      </a:r>
                      <a:r>
                        <a:rPr sz="1650" spc="-20" dirty="0">
                          <a:latin typeface="Calibri"/>
                          <a:cs typeface="Calibri"/>
                        </a:rPr>
                        <a:t> </a:t>
                      </a:r>
                      <a:r>
                        <a:rPr sz="1650" dirty="0">
                          <a:latin typeface="Calibri"/>
                          <a:cs typeface="Calibri"/>
                        </a:rPr>
                        <a:t>Subject</a:t>
                      </a:r>
                      <a:r>
                        <a:rPr sz="1650" spc="-20" dirty="0">
                          <a:latin typeface="Calibri"/>
                          <a:cs typeface="Calibri"/>
                        </a:rPr>
                        <a:t> </a:t>
                      </a:r>
                      <a:r>
                        <a:rPr sz="1650" spc="-10" dirty="0">
                          <a:latin typeface="Calibri"/>
                          <a:cs typeface="Calibri"/>
                        </a:rPr>
                        <a:t>Teachers</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2225">
                        <a:lnSpc>
                          <a:spcPct val="100000"/>
                        </a:lnSpc>
                        <a:spcBef>
                          <a:spcPts val="40"/>
                        </a:spcBef>
                      </a:pPr>
                      <a:r>
                        <a:rPr sz="1000" spc="-10" dirty="0">
                          <a:latin typeface="Calibri"/>
                          <a:cs typeface="Calibri"/>
                        </a:rPr>
                        <a:t>6-</a:t>
                      </a:r>
                      <a:r>
                        <a:rPr sz="1000" spc="-25" dirty="0">
                          <a:latin typeface="Calibri"/>
                          <a:cs typeface="Calibri"/>
                        </a:rPr>
                        <a:t>12</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E2CACA"/>
                    </a:solidFill>
                  </a:tcPr>
                </a:tc>
                <a:extLst>
                  <a:ext uri="{0D108BD9-81ED-4DB2-BD59-A6C34878D82A}">
                    <a16:rowId xmlns:a16="http://schemas.microsoft.com/office/drawing/2014/main" val="10005"/>
                  </a:ext>
                </a:extLst>
              </a:tr>
              <a:tr h="273685">
                <a:tc>
                  <a:txBody>
                    <a:bodyPr/>
                    <a:lstStyle/>
                    <a:p>
                      <a:pPr marL="24130">
                        <a:lnSpc>
                          <a:spcPct val="100000"/>
                        </a:lnSpc>
                        <a:spcBef>
                          <a:spcPts val="40"/>
                        </a:spcBef>
                      </a:pPr>
                      <a:r>
                        <a:rPr sz="1000" dirty="0">
                          <a:latin typeface="Calibri"/>
                          <a:cs typeface="Calibri"/>
                        </a:rPr>
                        <a:t>6</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4130">
                        <a:lnSpc>
                          <a:spcPct val="100000"/>
                        </a:lnSpc>
                        <a:spcBef>
                          <a:spcPts val="15"/>
                        </a:spcBef>
                      </a:pPr>
                      <a:r>
                        <a:rPr sz="1650" dirty="0">
                          <a:latin typeface="Calibri"/>
                          <a:cs typeface="Calibri"/>
                        </a:rPr>
                        <a:t>My</a:t>
                      </a:r>
                      <a:r>
                        <a:rPr sz="1650" spc="-10" dirty="0">
                          <a:latin typeface="Calibri"/>
                          <a:cs typeface="Calibri"/>
                        </a:rPr>
                        <a:t> Class</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2225">
                        <a:lnSpc>
                          <a:spcPct val="100000"/>
                        </a:lnSpc>
                        <a:spcBef>
                          <a:spcPts val="40"/>
                        </a:spcBef>
                      </a:pPr>
                      <a:r>
                        <a:rPr sz="1000" spc="-25" dirty="0">
                          <a:latin typeface="Calibri"/>
                          <a:cs typeface="Calibri"/>
                        </a:rPr>
                        <a:t>13</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F2E6E6"/>
                    </a:solidFill>
                  </a:tcPr>
                </a:tc>
                <a:extLst>
                  <a:ext uri="{0D108BD9-81ED-4DB2-BD59-A6C34878D82A}">
                    <a16:rowId xmlns:a16="http://schemas.microsoft.com/office/drawing/2014/main" val="10006"/>
                  </a:ext>
                </a:extLst>
              </a:tr>
              <a:tr h="274320">
                <a:tc>
                  <a:txBody>
                    <a:bodyPr/>
                    <a:lstStyle/>
                    <a:p>
                      <a:pPr marL="24130">
                        <a:lnSpc>
                          <a:spcPct val="100000"/>
                        </a:lnSpc>
                        <a:spcBef>
                          <a:spcPts val="40"/>
                        </a:spcBef>
                      </a:pPr>
                      <a:r>
                        <a:rPr sz="1000" dirty="0">
                          <a:latin typeface="Calibri"/>
                          <a:cs typeface="Calibri"/>
                        </a:rPr>
                        <a:t>7</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4130">
                        <a:lnSpc>
                          <a:spcPct val="100000"/>
                        </a:lnSpc>
                        <a:spcBef>
                          <a:spcPts val="15"/>
                        </a:spcBef>
                      </a:pPr>
                      <a:r>
                        <a:rPr sz="1650" dirty="0">
                          <a:latin typeface="Calibri"/>
                          <a:cs typeface="Calibri"/>
                        </a:rPr>
                        <a:t>My</a:t>
                      </a:r>
                      <a:r>
                        <a:rPr sz="1650" spc="-10" dirty="0">
                          <a:latin typeface="Calibri"/>
                          <a:cs typeface="Calibri"/>
                        </a:rPr>
                        <a:t> Parents</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2225">
                        <a:lnSpc>
                          <a:spcPct val="100000"/>
                        </a:lnSpc>
                        <a:spcBef>
                          <a:spcPts val="40"/>
                        </a:spcBef>
                      </a:pPr>
                      <a:r>
                        <a:rPr sz="1000" spc="-25" dirty="0">
                          <a:latin typeface="Calibri"/>
                          <a:cs typeface="Calibri"/>
                        </a:rPr>
                        <a:t>14</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E2CACA"/>
                    </a:solidFill>
                  </a:tcPr>
                </a:tc>
                <a:extLst>
                  <a:ext uri="{0D108BD9-81ED-4DB2-BD59-A6C34878D82A}">
                    <a16:rowId xmlns:a16="http://schemas.microsoft.com/office/drawing/2014/main" val="10007"/>
                  </a:ext>
                </a:extLst>
              </a:tr>
              <a:tr h="275590">
                <a:tc>
                  <a:txBody>
                    <a:bodyPr/>
                    <a:lstStyle/>
                    <a:p>
                      <a:pPr marL="24130">
                        <a:lnSpc>
                          <a:spcPct val="100000"/>
                        </a:lnSpc>
                        <a:spcBef>
                          <a:spcPts val="55"/>
                        </a:spcBef>
                      </a:pPr>
                      <a:r>
                        <a:rPr sz="1000" dirty="0">
                          <a:latin typeface="Calibri"/>
                          <a:cs typeface="Calibri"/>
                        </a:rPr>
                        <a:t>8</a:t>
                      </a:r>
                      <a:endParaRPr sz="1000">
                        <a:latin typeface="Calibri"/>
                        <a:cs typeface="Calibri"/>
                      </a:endParaRPr>
                    </a:p>
                  </a:txBody>
                  <a:tcPr marL="0" marR="0" marT="698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4130">
                        <a:lnSpc>
                          <a:spcPct val="100000"/>
                        </a:lnSpc>
                        <a:spcBef>
                          <a:spcPts val="30"/>
                        </a:spcBef>
                      </a:pPr>
                      <a:r>
                        <a:rPr sz="1650" dirty="0">
                          <a:latin typeface="Calibri"/>
                          <a:cs typeface="Calibri"/>
                        </a:rPr>
                        <a:t>My</a:t>
                      </a:r>
                      <a:r>
                        <a:rPr sz="1650" spc="-20" dirty="0">
                          <a:latin typeface="Calibri"/>
                          <a:cs typeface="Calibri"/>
                        </a:rPr>
                        <a:t> </a:t>
                      </a:r>
                      <a:r>
                        <a:rPr sz="1650" spc="-10" dirty="0">
                          <a:latin typeface="Calibri"/>
                          <a:cs typeface="Calibri"/>
                        </a:rPr>
                        <a:t>Sister</a:t>
                      </a:r>
                      <a:endParaRPr sz="1650">
                        <a:latin typeface="Calibri"/>
                        <a:cs typeface="Calibri"/>
                      </a:endParaRPr>
                    </a:p>
                  </a:txBody>
                  <a:tcPr marL="0" marR="0" marT="38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2225">
                        <a:lnSpc>
                          <a:spcPct val="100000"/>
                        </a:lnSpc>
                        <a:spcBef>
                          <a:spcPts val="55"/>
                        </a:spcBef>
                      </a:pPr>
                      <a:r>
                        <a:rPr sz="1000" spc="-25" dirty="0">
                          <a:latin typeface="Calibri"/>
                          <a:cs typeface="Calibri"/>
                        </a:rPr>
                        <a:t>15</a:t>
                      </a:r>
                      <a:endParaRPr sz="1000">
                        <a:latin typeface="Calibri"/>
                        <a:cs typeface="Calibri"/>
                      </a:endParaRPr>
                    </a:p>
                  </a:txBody>
                  <a:tcPr marL="0" marR="0" marT="6985" marB="0">
                    <a:lnL w="9525">
                      <a:solidFill>
                        <a:srgbClr val="FFFFFF"/>
                      </a:solidFill>
                      <a:prstDash val="solid"/>
                    </a:lnL>
                    <a:lnT w="9525">
                      <a:solidFill>
                        <a:srgbClr val="FFFFFF"/>
                      </a:solidFill>
                      <a:prstDash val="solid"/>
                    </a:lnT>
                    <a:lnB w="9525">
                      <a:solidFill>
                        <a:srgbClr val="FFFFFF"/>
                      </a:solidFill>
                      <a:prstDash val="solid"/>
                    </a:lnB>
                    <a:solidFill>
                      <a:srgbClr val="F2E6E6"/>
                    </a:solidFill>
                  </a:tcPr>
                </a:tc>
                <a:extLst>
                  <a:ext uri="{0D108BD9-81ED-4DB2-BD59-A6C34878D82A}">
                    <a16:rowId xmlns:a16="http://schemas.microsoft.com/office/drawing/2014/main" val="10008"/>
                  </a:ext>
                </a:extLst>
              </a:tr>
              <a:tr h="273685">
                <a:tc>
                  <a:txBody>
                    <a:bodyPr/>
                    <a:lstStyle/>
                    <a:p>
                      <a:pPr marL="24130">
                        <a:lnSpc>
                          <a:spcPct val="100000"/>
                        </a:lnSpc>
                        <a:spcBef>
                          <a:spcPts val="40"/>
                        </a:spcBef>
                      </a:pPr>
                      <a:r>
                        <a:rPr sz="1000" dirty="0">
                          <a:latin typeface="Calibri"/>
                          <a:cs typeface="Calibri"/>
                        </a:rPr>
                        <a:t>9</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4130">
                        <a:lnSpc>
                          <a:spcPct val="100000"/>
                        </a:lnSpc>
                        <a:spcBef>
                          <a:spcPts val="15"/>
                        </a:spcBef>
                      </a:pPr>
                      <a:r>
                        <a:rPr sz="1650" dirty="0">
                          <a:latin typeface="Calibri"/>
                          <a:cs typeface="Calibri"/>
                        </a:rPr>
                        <a:t>My</a:t>
                      </a:r>
                      <a:r>
                        <a:rPr sz="1650" spc="-20" dirty="0">
                          <a:latin typeface="Calibri"/>
                          <a:cs typeface="Calibri"/>
                        </a:rPr>
                        <a:t> </a:t>
                      </a:r>
                      <a:r>
                        <a:rPr sz="1650" dirty="0">
                          <a:latin typeface="Calibri"/>
                          <a:cs typeface="Calibri"/>
                        </a:rPr>
                        <a:t>Friends</a:t>
                      </a:r>
                      <a:r>
                        <a:rPr sz="1650" spc="-20" dirty="0">
                          <a:latin typeface="Calibri"/>
                          <a:cs typeface="Calibri"/>
                        </a:rPr>
                        <a:t> </a:t>
                      </a:r>
                      <a:r>
                        <a:rPr sz="1650" dirty="0">
                          <a:latin typeface="Calibri"/>
                          <a:cs typeface="Calibri"/>
                        </a:rPr>
                        <a:t>and</a:t>
                      </a:r>
                      <a:r>
                        <a:rPr sz="1650" spc="-5" dirty="0">
                          <a:latin typeface="Calibri"/>
                          <a:cs typeface="Calibri"/>
                        </a:rPr>
                        <a:t> </a:t>
                      </a:r>
                      <a:r>
                        <a:rPr sz="1650" spc="-10" dirty="0">
                          <a:latin typeface="Calibri"/>
                          <a:cs typeface="Calibri"/>
                        </a:rPr>
                        <a:t>Classmates</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2225">
                        <a:lnSpc>
                          <a:spcPct val="100000"/>
                        </a:lnSpc>
                        <a:spcBef>
                          <a:spcPts val="40"/>
                        </a:spcBef>
                      </a:pPr>
                      <a:r>
                        <a:rPr sz="1000" spc="-25" dirty="0">
                          <a:latin typeface="Calibri"/>
                          <a:cs typeface="Calibri"/>
                        </a:rPr>
                        <a:t>16</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E2CACA"/>
                    </a:solidFill>
                  </a:tcPr>
                </a:tc>
                <a:extLst>
                  <a:ext uri="{0D108BD9-81ED-4DB2-BD59-A6C34878D82A}">
                    <a16:rowId xmlns:a16="http://schemas.microsoft.com/office/drawing/2014/main" val="10009"/>
                  </a:ext>
                </a:extLst>
              </a:tr>
              <a:tr h="275590">
                <a:tc>
                  <a:txBody>
                    <a:bodyPr/>
                    <a:lstStyle/>
                    <a:p>
                      <a:pPr marL="24130">
                        <a:lnSpc>
                          <a:spcPct val="100000"/>
                        </a:lnSpc>
                        <a:spcBef>
                          <a:spcPts val="40"/>
                        </a:spcBef>
                      </a:pPr>
                      <a:r>
                        <a:rPr sz="1000" spc="-25" dirty="0">
                          <a:latin typeface="Calibri"/>
                          <a:cs typeface="Calibri"/>
                        </a:rPr>
                        <a:t>10</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4130">
                        <a:lnSpc>
                          <a:spcPct val="100000"/>
                        </a:lnSpc>
                        <a:spcBef>
                          <a:spcPts val="15"/>
                        </a:spcBef>
                      </a:pPr>
                      <a:r>
                        <a:rPr sz="1650" dirty="0">
                          <a:latin typeface="Calibri"/>
                          <a:cs typeface="Calibri"/>
                        </a:rPr>
                        <a:t>My</a:t>
                      </a:r>
                      <a:r>
                        <a:rPr sz="1650" spc="-10" dirty="0">
                          <a:latin typeface="Calibri"/>
                          <a:cs typeface="Calibri"/>
                        </a:rPr>
                        <a:t> Ambition/Career</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2225">
                        <a:lnSpc>
                          <a:spcPct val="100000"/>
                        </a:lnSpc>
                        <a:spcBef>
                          <a:spcPts val="40"/>
                        </a:spcBef>
                      </a:pPr>
                      <a:r>
                        <a:rPr sz="1000" spc="-25" dirty="0">
                          <a:latin typeface="Calibri"/>
                          <a:cs typeface="Calibri"/>
                        </a:rPr>
                        <a:t>17</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F2E6E6"/>
                    </a:solidFill>
                  </a:tcPr>
                </a:tc>
                <a:extLst>
                  <a:ext uri="{0D108BD9-81ED-4DB2-BD59-A6C34878D82A}">
                    <a16:rowId xmlns:a16="http://schemas.microsoft.com/office/drawing/2014/main" val="10010"/>
                  </a:ext>
                </a:extLst>
              </a:tr>
              <a:tr h="273685">
                <a:tc>
                  <a:txBody>
                    <a:bodyPr/>
                    <a:lstStyle/>
                    <a:p>
                      <a:pPr marL="24130">
                        <a:lnSpc>
                          <a:spcPct val="100000"/>
                        </a:lnSpc>
                        <a:spcBef>
                          <a:spcPts val="40"/>
                        </a:spcBef>
                      </a:pPr>
                      <a:r>
                        <a:rPr sz="1000" spc="-25" dirty="0">
                          <a:latin typeface="Calibri"/>
                          <a:cs typeface="Calibri"/>
                        </a:rPr>
                        <a:t>11</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4130">
                        <a:lnSpc>
                          <a:spcPct val="100000"/>
                        </a:lnSpc>
                        <a:spcBef>
                          <a:spcPts val="15"/>
                        </a:spcBef>
                      </a:pPr>
                      <a:r>
                        <a:rPr sz="1650" dirty="0">
                          <a:latin typeface="Calibri"/>
                          <a:cs typeface="Calibri"/>
                        </a:rPr>
                        <a:t>My</a:t>
                      </a:r>
                      <a:r>
                        <a:rPr sz="1650" spc="-35" dirty="0">
                          <a:latin typeface="Calibri"/>
                          <a:cs typeface="Calibri"/>
                        </a:rPr>
                        <a:t> </a:t>
                      </a:r>
                      <a:r>
                        <a:rPr sz="1650" dirty="0">
                          <a:latin typeface="Calibri"/>
                          <a:cs typeface="Calibri"/>
                        </a:rPr>
                        <a:t>Role</a:t>
                      </a:r>
                      <a:r>
                        <a:rPr sz="1650" spc="-40" dirty="0">
                          <a:latin typeface="Calibri"/>
                          <a:cs typeface="Calibri"/>
                        </a:rPr>
                        <a:t> </a:t>
                      </a:r>
                      <a:r>
                        <a:rPr sz="1650" spc="-20" dirty="0">
                          <a:latin typeface="Calibri"/>
                          <a:cs typeface="Calibri"/>
                        </a:rPr>
                        <a:t>Model</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2225">
                        <a:lnSpc>
                          <a:spcPct val="100000"/>
                        </a:lnSpc>
                        <a:spcBef>
                          <a:spcPts val="40"/>
                        </a:spcBef>
                      </a:pPr>
                      <a:r>
                        <a:rPr sz="1000" spc="-25" dirty="0">
                          <a:latin typeface="Calibri"/>
                          <a:cs typeface="Calibri"/>
                        </a:rPr>
                        <a:t>18</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E2CACA"/>
                    </a:solidFill>
                  </a:tcPr>
                </a:tc>
                <a:extLst>
                  <a:ext uri="{0D108BD9-81ED-4DB2-BD59-A6C34878D82A}">
                    <a16:rowId xmlns:a16="http://schemas.microsoft.com/office/drawing/2014/main" val="10011"/>
                  </a:ext>
                </a:extLst>
              </a:tr>
              <a:tr h="395605">
                <a:tc>
                  <a:txBody>
                    <a:bodyPr/>
                    <a:lstStyle/>
                    <a:p>
                      <a:pPr marL="24130">
                        <a:lnSpc>
                          <a:spcPct val="100000"/>
                        </a:lnSpc>
                        <a:spcBef>
                          <a:spcPts val="40"/>
                        </a:spcBef>
                      </a:pPr>
                      <a:r>
                        <a:rPr sz="1000" spc="-25" dirty="0">
                          <a:latin typeface="Calibri"/>
                          <a:cs typeface="Calibri"/>
                        </a:rPr>
                        <a:t>12</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4130">
                        <a:lnSpc>
                          <a:spcPct val="100000"/>
                        </a:lnSpc>
                        <a:spcBef>
                          <a:spcPts val="15"/>
                        </a:spcBef>
                      </a:pPr>
                      <a:r>
                        <a:rPr sz="1650" dirty="0">
                          <a:latin typeface="Calibri"/>
                          <a:cs typeface="Calibri"/>
                        </a:rPr>
                        <a:t>Participation</a:t>
                      </a:r>
                      <a:r>
                        <a:rPr sz="1650" spc="-35" dirty="0">
                          <a:latin typeface="Calibri"/>
                          <a:cs typeface="Calibri"/>
                        </a:rPr>
                        <a:t> </a:t>
                      </a:r>
                      <a:r>
                        <a:rPr sz="1650" dirty="0">
                          <a:latin typeface="Calibri"/>
                          <a:cs typeface="Calibri"/>
                        </a:rPr>
                        <a:t>in</a:t>
                      </a:r>
                      <a:r>
                        <a:rPr sz="1650" spc="-35" dirty="0">
                          <a:latin typeface="Calibri"/>
                          <a:cs typeface="Calibri"/>
                        </a:rPr>
                        <a:t> </a:t>
                      </a:r>
                      <a:r>
                        <a:rPr sz="1650" dirty="0">
                          <a:latin typeface="Calibri"/>
                          <a:cs typeface="Calibri"/>
                        </a:rPr>
                        <a:t>Activities/</a:t>
                      </a:r>
                      <a:r>
                        <a:rPr sz="1650" spc="-30" dirty="0">
                          <a:latin typeface="Calibri"/>
                          <a:cs typeface="Calibri"/>
                        </a:rPr>
                        <a:t> </a:t>
                      </a:r>
                      <a:r>
                        <a:rPr sz="1650" spc="-10" dirty="0">
                          <a:latin typeface="Calibri"/>
                          <a:cs typeface="Calibri"/>
                        </a:rPr>
                        <a:t>Competitions</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2225">
                        <a:lnSpc>
                          <a:spcPct val="100000"/>
                        </a:lnSpc>
                        <a:spcBef>
                          <a:spcPts val="40"/>
                        </a:spcBef>
                      </a:pPr>
                      <a:r>
                        <a:rPr sz="1000" spc="-25" dirty="0">
                          <a:latin typeface="Calibri"/>
                          <a:cs typeface="Calibri"/>
                        </a:rPr>
                        <a:t>19</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F2E6E6"/>
                    </a:solidFill>
                  </a:tcPr>
                </a:tc>
                <a:extLst>
                  <a:ext uri="{0D108BD9-81ED-4DB2-BD59-A6C34878D82A}">
                    <a16:rowId xmlns:a16="http://schemas.microsoft.com/office/drawing/2014/main" val="10012"/>
                  </a:ext>
                </a:extLst>
              </a:tr>
              <a:tr h="274320">
                <a:tc>
                  <a:txBody>
                    <a:bodyPr/>
                    <a:lstStyle/>
                    <a:p>
                      <a:pPr marL="24130">
                        <a:lnSpc>
                          <a:spcPct val="100000"/>
                        </a:lnSpc>
                        <a:spcBef>
                          <a:spcPts val="40"/>
                        </a:spcBef>
                      </a:pPr>
                      <a:r>
                        <a:rPr sz="1000" spc="-25" dirty="0">
                          <a:latin typeface="Calibri"/>
                          <a:cs typeface="Calibri"/>
                        </a:rPr>
                        <a:t>13</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4130">
                        <a:lnSpc>
                          <a:spcPct val="100000"/>
                        </a:lnSpc>
                        <a:spcBef>
                          <a:spcPts val="15"/>
                        </a:spcBef>
                      </a:pPr>
                      <a:r>
                        <a:rPr sz="1650" spc="-10" dirty="0">
                          <a:latin typeface="Calibri"/>
                          <a:cs typeface="Calibri"/>
                        </a:rPr>
                        <a:t>Achievements</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E2CACA"/>
                    </a:solidFill>
                  </a:tcPr>
                </a:tc>
                <a:tc>
                  <a:txBody>
                    <a:bodyPr/>
                    <a:lstStyle/>
                    <a:p>
                      <a:pPr marL="22225">
                        <a:lnSpc>
                          <a:spcPct val="100000"/>
                        </a:lnSpc>
                        <a:spcBef>
                          <a:spcPts val="40"/>
                        </a:spcBef>
                      </a:pPr>
                      <a:r>
                        <a:rPr sz="1000" spc="-25" dirty="0">
                          <a:latin typeface="Calibri"/>
                          <a:cs typeface="Calibri"/>
                        </a:rPr>
                        <a:t>20</a:t>
                      </a:r>
                      <a:endParaRPr sz="1000">
                        <a:latin typeface="Calibri"/>
                        <a:cs typeface="Calibri"/>
                      </a:endParaRPr>
                    </a:p>
                  </a:txBody>
                  <a:tcPr marL="0" marR="0" marT="5080" marB="0">
                    <a:lnL w="9525">
                      <a:solidFill>
                        <a:srgbClr val="FFFFFF"/>
                      </a:solidFill>
                      <a:prstDash val="solid"/>
                    </a:lnL>
                    <a:lnT w="9525">
                      <a:solidFill>
                        <a:srgbClr val="FFFFFF"/>
                      </a:solidFill>
                      <a:prstDash val="solid"/>
                    </a:lnT>
                    <a:lnB w="9525">
                      <a:solidFill>
                        <a:srgbClr val="FFFFFF"/>
                      </a:solidFill>
                      <a:prstDash val="solid"/>
                    </a:lnB>
                    <a:solidFill>
                      <a:srgbClr val="E2CACA"/>
                    </a:solidFill>
                  </a:tcPr>
                </a:tc>
                <a:extLst>
                  <a:ext uri="{0D108BD9-81ED-4DB2-BD59-A6C34878D82A}">
                    <a16:rowId xmlns:a16="http://schemas.microsoft.com/office/drawing/2014/main" val="10013"/>
                  </a:ext>
                </a:extLst>
              </a:tr>
              <a:tr h="275590">
                <a:tc>
                  <a:txBody>
                    <a:bodyPr/>
                    <a:lstStyle/>
                    <a:p>
                      <a:pPr marL="24130">
                        <a:lnSpc>
                          <a:spcPct val="100000"/>
                        </a:lnSpc>
                        <a:spcBef>
                          <a:spcPts val="55"/>
                        </a:spcBef>
                      </a:pPr>
                      <a:r>
                        <a:rPr sz="1000" spc="-25" dirty="0">
                          <a:latin typeface="Calibri"/>
                          <a:cs typeface="Calibri"/>
                        </a:rPr>
                        <a:t>14</a:t>
                      </a:r>
                      <a:endParaRPr sz="1000">
                        <a:latin typeface="Calibri"/>
                        <a:cs typeface="Calibri"/>
                      </a:endParaRPr>
                    </a:p>
                  </a:txBody>
                  <a:tcPr marL="0" marR="0" marT="698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4130">
                        <a:lnSpc>
                          <a:spcPct val="100000"/>
                        </a:lnSpc>
                        <a:spcBef>
                          <a:spcPts val="30"/>
                        </a:spcBef>
                      </a:pPr>
                      <a:r>
                        <a:rPr sz="1650" dirty="0">
                          <a:latin typeface="Calibri"/>
                          <a:cs typeface="Calibri"/>
                        </a:rPr>
                        <a:t>School</a:t>
                      </a:r>
                      <a:r>
                        <a:rPr sz="1650" spc="-25" dirty="0">
                          <a:latin typeface="Calibri"/>
                          <a:cs typeface="Calibri"/>
                        </a:rPr>
                        <a:t> </a:t>
                      </a:r>
                      <a:r>
                        <a:rPr sz="1650" spc="-10" dirty="0">
                          <a:latin typeface="Calibri"/>
                          <a:cs typeface="Calibri"/>
                        </a:rPr>
                        <a:t>Picnic</a:t>
                      </a:r>
                      <a:endParaRPr sz="1650">
                        <a:latin typeface="Calibri"/>
                        <a:cs typeface="Calibri"/>
                      </a:endParaRPr>
                    </a:p>
                  </a:txBody>
                  <a:tcPr marL="0" marR="0" marT="38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2E6E6"/>
                    </a:solidFill>
                  </a:tcPr>
                </a:tc>
                <a:tc>
                  <a:txBody>
                    <a:bodyPr/>
                    <a:lstStyle/>
                    <a:p>
                      <a:pPr marL="22225">
                        <a:lnSpc>
                          <a:spcPct val="100000"/>
                        </a:lnSpc>
                        <a:spcBef>
                          <a:spcPts val="55"/>
                        </a:spcBef>
                      </a:pPr>
                      <a:r>
                        <a:rPr sz="1000" spc="-25" dirty="0">
                          <a:latin typeface="Calibri"/>
                          <a:cs typeface="Calibri"/>
                        </a:rPr>
                        <a:t>21</a:t>
                      </a:r>
                      <a:endParaRPr sz="1000">
                        <a:latin typeface="Calibri"/>
                        <a:cs typeface="Calibri"/>
                      </a:endParaRPr>
                    </a:p>
                  </a:txBody>
                  <a:tcPr marL="0" marR="0" marT="6985" marB="0">
                    <a:lnL w="9525">
                      <a:solidFill>
                        <a:srgbClr val="FFFFFF"/>
                      </a:solidFill>
                      <a:prstDash val="solid"/>
                    </a:lnL>
                    <a:lnT w="9525">
                      <a:solidFill>
                        <a:srgbClr val="FFFFFF"/>
                      </a:solidFill>
                      <a:prstDash val="solid"/>
                    </a:lnT>
                    <a:lnB w="9525">
                      <a:solidFill>
                        <a:srgbClr val="FFFFFF"/>
                      </a:solidFill>
                      <a:prstDash val="solid"/>
                    </a:lnB>
                    <a:solidFill>
                      <a:srgbClr val="F2E6E6"/>
                    </a:solidFill>
                  </a:tcPr>
                </a:tc>
                <a:extLst>
                  <a:ext uri="{0D108BD9-81ED-4DB2-BD59-A6C34878D82A}">
                    <a16:rowId xmlns:a16="http://schemas.microsoft.com/office/drawing/2014/main" val="10014"/>
                  </a:ext>
                </a:extLst>
              </a:tr>
              <a:tr h="245110">
                <a:tc>
                  <a:txBody>
                    <a:bodyPr/>
                    <a:lstStyle/>
                    <a:p>
                      <a:pPr marL="24130">
                        <a:lnSpc>
                          <a:spcPct val="100000"/>
                        </a:lnSpc>
                        <a:spcBef>
                          <a:spcPts val="40"/>
                        </a:spcBef>
                      </a:pPr>
                      <a:r>
                        <a:rPr sz="1000" spc="-25" dirty="0">
                          <a:latin typeface="Calibri"/>
                          <a:cs typeface="Calibri"/>
                        </a:rPr>
                        <a:t>15</a:t>
                      </a:r>
                      <a:endParaRPr sz="1000">
                        <a:latin typeface="Calibri"/>
                        <a:cs typeface="Calibri"/>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solidFill>
                      <a:srgbClr val="E2CACA"/>
                    </a:solidFill>
                  </a:tcPr>
                </a:tc>
                <a:tc>
                  <a:txBody>
                    <a:bodyPr/>
                    <a:lstStyle/>
                    <a:p>
                      <a:pPr marL="24130">
                        <a:lnSpc>
                          <a:spcPts val="1814"/>
                        </a:lnSpc>
                        <a:spcBef>
                          <a:spcPts val="15"/>
                        </a:spcBef>
                      </a:pPr>
                      <a:r>
                        <a:rPr sz="1650" dirty="0">
                          <a:latin typeface="Calibri"/>
                          <a:cs typeface="Calibri"/>
                        </a:rPr>
                        <a:t>Subject</a:t>
                      </a:r>
                      <a:r>
                        <a:rPr sz="1650" spc="-20" dirty="0">
                          <a:latin typeface="Calibri"/>
                          <a:cs typeface="Calibri"/>
                        </a:rPr>
                        <a:t> </a:t>
                      </a:r>
                      <a:r>
                        <a:rPr sz="1650" dirty="0">
                          <a:latin typeface="Calibri"/>
                          <a:cs typeface="Calibri"/>
                        </a:rPr>
                        <a:t>I</a:t>
                      </a:r>
                      <a:r>
                        <a:rPr sz="1650" spc="-25" dirty="0">
                          <a:latin typeface="Calibri"/>
                          <a:cs typeface="Calibri"/>
                        </a:rPr>
                        <a:t> </a:t>
                      </a:r>
                      <a:r>
                        <a:rPr sz="1650" dirty="0">
                          <a:latin typeface="Calibri"/>
                          <a:cs typeface="Calibri"/>
                        </a:rPr>
                        <a:t>like</a:t>
                      </a:r>
                      <a:r>
                        <a:rPr sz="1650" spc="-40" dirty="0">
                          <a:latin typeface="Calibri"/>
                          <a:cs typeface="Calibri"/>
                        </a:rPr>
                        <a:t> </a:t>
                      </a:r>
                      <a:r>
                        <a:rPr sz="1650" dirty="0">
                          <a:latin typeface="Calibri"/>
                          <a:cs typeface="Calibri"/>
                        </a:rPr>
                        <a:t>Best</a:t>
                      </a:r>
                      <a:r>
                        <a:rPr sz="1650" spc="-15" dirty="0">
                          <a:latin typeface="Calibri"/>
                          <a:cs typeface="Calibri"/>
                        </a:rPr>
                        <a:t> </a:t>
                      </a:r>
                      <a:r>
                        <a:rPr sz="1650" dirty="0">
                          <a:latin typeface="Calibri"/>
                          <a:cs typeface="Calibri"/>
                        </a:rPr>
                        <a:t>and</a:t>
                      </a:r>
                      <a:r>
                        <a:rPr sz="1650" spc="-30" dirty="0">
                          <a:latin typeface="Calibri"/>
                          <a:cs typeface="Calibri"/>
                        </a:rPr>
                        <a:t> </a:t>
                      </a:r>
                      <a:r>
                        <a:rPr sz="1650" spc="-10" dirty="0">
                          <a:latin typeface="Calibri"/>
                          <a:cs typeface="Calibri"/>
                        </a:rPr>
                        <a:t>Reason</a:t>
                      </a:r>
                      <a:endParaRPr sz="1650">
                        <a:latin typeface="Calibri"/>
                        <a:cs typeface="Calibri"/>
                      </a:endParaRPr>
                    </a:p>
                  </a:txBody>
                  <a:tcPr marL="0" marR="0" marT="1905" marB="0">
                    <a:lnL w="9525">
                      <a:solidFill>
                        <a:srgbClr val="FFFFFF"/>
                      </a:solidFill>
                      <a:prstDash val="solid"/>
                    </a:lnL>
                    <a:lnR w="9525">
                      <a:solidFill>
                        <a:srgbClr val="FFFFFF"/>
                      </a:solidFill>
                      <a:prstDash val="solid"/>
                    </a:lnR>
                    <a:lnT w="9525">
                      <a:solidFill>
                        <a:srgbClr val="FFFFFF"/>
                      </a:solidFill>
                      <a:prstDash val="solid"/>
                    </a:lnT>
                    <a:solidFill>
                      <a:srgbClr val="E2CACA"/>
                    </a:solidFill>
                  </a:tcPr>
                </a:tc>
                <a:tc>
                  <a:txBody>
                    <a:bodyPr/>
                    <a:lstStyle/>
                    <a:p>
                      <a:pPr marL="22225">
                        <a:lnSpc>
                          <a:spcPct val="100000"/>
                        </a:lnSpc>
                        <a:spcBef>
                          <a:spcPts val="40"/>
                        </a:spcBef>
                      </a:pPr>
                      <a:r>
                        <a:rPr sz="1000" spc="-25" dirty="0">
                          <a:latin typeface="Calibri"/>
                          <a:cs typeface="Calibri"/>
                        </a:rPr>
                        <a:t>22</a:t>
                      </a:r>
                      <a:endParaRPr sz="1000" dirty="0">
                        <a:latin typeface="Calibri"/>
                        <a:cs typeface="Calibri"/>
                      </a:endParaRPr>
                    </a:p>
                  </a:txBody>
                  <a:tcPr marL="0" marR="0" marT="5080" marB="0">
                    <a:lnL w="9525">
                      <a:solidFill>
                        <a:srgbClr val="FFFFFF"/>
                      </a:solidFill>
                      <a:prstDash val="solid"/>
                    </a:lnL>
                    <a:lnT w="9525">
                      <a:solidFill>
                        <a:srgbClr val="FFFFFF"/>
                      </a:solidFill>
                      <a:prstDash val="solid"/>
                    </a:lnT>
                    <a:solidFill>
                      <a:srgbClr val="E2CACA"/>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1219200"/>
            <a:ext cx="8606790" cy="781050"/>
          </a:xfrm>
          <a:prstGeom prst="rect">
            <a:avLst/>
          </a:prstGeom>
        </p:spPr>
        <p:txBody>
          <a:bodyPr vert="horz" wrap="square" lIns="0" tIns="13335" rIns="0" bIns="0" rtlCol="0">
            <a:spAutoFit/>
          </a:bodyPr>
          <a:lstStyle/>
          <a:p>
            <a:pPr marL="12700">
              <a:lnSpc>
                <a:spcPct val="100000"/>
              </a:lnSpc>
              <a:spcBef>
                <a:spcPts val="105"/>
              </a:spcBef>
            </a:pPr>
            <a:r>
              <a:rPr sz="4950" spc="-10" dirty="0">
                <a:latin typeface="Gill Sans MT"/>
                <a:cs typeface="Gill Sans MT"/>
              </a:rPr>
              <a:t>My</a:t>
            </a:r>
            <a:r>
              <a:rPr sz="4950" spc="-470" dirty="0">
                <a:latin typeface="Gill Sans MT"/>
                <a:cs typeface="Gill Sans MT"/>
              </a:rPr>
              <a:t> </a:t>
            </a:r>
            <a:r>
              <a:rPr sz="4950" spc="-10" dirty="0">
                <a:latin typeface="Gill Sans MT"/>
                <a:cs typeface="Gill Sans MT"/>
              </a:rPr>
              <a:t>Ambition/Career</a:t>
            </a:r>
            <a:endParaRPr sz="4950" dirty="0">
              <a:latin typeface="Gill Sans MT"/>
              <a:cs typeface="Gill Sans MT"/>
            </a:endParaRPr>
          </a:p>
        </p:txBody>
      </p:sp>
      <p:sp>
        <p:nvSpPr>
          <p:cNvPr id="3" name="object 3"/>
          <p:cNvSpPr txBox="1"/>
          <p:nvPr/>
        </p:nvSpPr>
        <p:spPr>
          <a:xfrm>
            <a:off x="4352024" y="2234312"/>
            <a:ext cx="5553976" cy="4127861"/>
          </a:xfrm>
          <a:prstGeom prst="rect">
            <a:avLst/>
          </a:prstGeom>
        </p:spPr>
        <p:txBody>
          <a:bodyPr vert="horz" wrap="square" lIns="0" tIns="15240" rIns="0" bIns="0" rtlCol="0">
            <a:spAutoFit/>
          </a:bodyPr>
          <a:lstStyle/>
          <a:p>
            <a:pPr marL="36195">
              <a:lnSpc>
                <a:spcPts val="1555"/>
              </a:lnSpc>
              <a:spcBef>
                <a:spcPts val="120"/>
              </a:spcBef>
            </a:pPr>
            <a:r>
              <a:rPr lang="en-US" sz="2000" b="1" i="1" dirty="0">
                <a:latin typeface="Times New Roman"/>
                <a:cs typeface="Times New Roman"/>
              </a:rPr>
              <a:t>Everyone dreams of something while growing up. We all have dreams and wishes when we are little, which help shape up our ambitions as we grow up. Ambitions lead us to a definite aim in life. Furthermore, they help us focus on our goal no matter the cost. It drives us to do better in life. The ambition of any person’s life usually depends on their choice and interests. I aspire to be a Coding Coach I used to play cricket when I was young, and this would keep me occupied for several hours. Even now, when I am Typing code   The teachers in my school are so knowledgeable and yet so kind and humble that it has only strengthened my wish to become a teacher further. Mathematics being my favorite subject that is the subject I would like to pursue further for my career. My goal is to carry the legacy forward of my teachers who are not only working hard towards imparting us the best knowledge but also ensuring that we shape up as good human beings.</a:t>
            </a:r>
            <a:endParaRPr sz="2000" b="1" i="1" dirty="0">
              <a:latin typeface="Times New Roman"/>
              <a:cs typeface="Times New Roman"/>
            </a:endParaRPr>
          </a:p>
        </p:txBody>
      </p:sp>
      <p:pic>
        <p:nvPicPr>
          <p:cNvPr id="8" name="Picture 7">
            <a:extLst>
              <a:ext uri="{FF2B5EF4-FFF2-40B4-BE49-F238E27FC236}">
                <a16:creationId xmlns:a16="http://schemas.microsoft.com/office/drawing/2014/main" id="{954E63AE-F084-4423-808A-6C67AA4F0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 y="1828801"/>
            <a:ext cx="4352778" cy="4876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125970"/>
            <a:ext cx="8606790" cy="781050"/>
          </a:xfrm>
          <a:prstGeom prst="rect">
            <a:avLst/>
          </a:prstGeom>
        </p:spPr>
        <p:txBody>
          <a:bodyPr vert="horz" wrap="square" lIns="0" tIns="13335" rIns="0" bIns="0" rtlCol="0">
            <a:spAutoFit/>
          </a:bodyPr>
          <a:lstStyle/>
          <a:p>
            <a:pPr marL="2749550">
              <a:lnSpc>
                <a:spcPct val="100000"/>
              </a:lnSpc>
              <a:spcBef>
                <a:spcPts val="105"/>
              </a:spcBef>
            </a:pPr>
            <a:r>
              <a:rPr sz="4950" dirty="0">
                <a:latin typeface="Gill Sans MT"/>
                <a:cs typeface="Gill Sans MT"/>
              </a:rPr>
              <a:t>My</a:t>
            </a:r>
            <a:r>
              <a:rPr sz="4950" spc="-25" dirty="0">
                <a:latin typeface="Gill Sans MT"/>
                <a:cs typeface="Gill Sans MT"/>
              </a:rPr>
              <a:t> </a:t>
            </a:r>
            <a:r>
              <a:rPr sz="4950" dirty="0">
                <a:latin typeface="Gill Sans MT"/>
                <a:cs typeface="Gill Sans MT"/>
              </a:rPr>
              <a:t>Role</a:t>
            </a:r>
            <a:r>
              <a:rPr sz="4950" spc="-30" dirty="0">
                <a:latin typeface="Gill Sans MT"/>
                <a:cs typeface="Gill Sans MT"/>
              </a:rPr>
              <a:t> </a:t>
            </a:r>
            <a:r>
              <a:rPr sz="4950" spc="-10" dirty="0">
                <a:latin typeface="Gill Sans MT"/>
                <a:cs typeface="Gill Sans MT"/>
              </a:rPr>
              <a:t>Model</a:t>
            </a:r>
            <a:endParaRPr sz="4950" dirty="0">
              <a:latin typeface="Gill Sans MT"/>
              <a:cs typeface="Gill Sans MT"/>
            </a:endParaRPr>
          </a:p>
        </p:txBody>
      </p:sp>
      <p:sp>
        <p:nvSpPr>
          <p:cNvPr id="3" name="object 3"/>
          <p:cNvSpPr txBox="1"/>
          <p:nvPr/>
        </p:nvSpPr>
        <p:spPr>
          <a:xfrm>
            <a:off x="5164541" y="2300785"/>
            <a:ext cx="4626610" cy="319959"/>
          </a:xfrm>
          <a:prstGeom prst="rect">
            <a:avLst/>
          </a:prstGeom>
        </p:spPr>
        <p:txBody>
          <a:bodyPr vert="horz" wrap="square" lIns="0" tIns="12065" rIns="0" bIns="0" rtlCol="0">
            <a:spAutoFit/>
          </a:bodyPr>
          <a:lstStyle/>
          <a:p>
            <a:pPr marL="34290">
              <a:lnSpc>
                <a:spcPts val="2440"/>
              </a:lnSpc>
              <a:spcBef>
                <a:spcPts val="95"/>
              </a:spcBef>
            </a:pPr>
            <a:endParaRPr sz="2450" dirty="0">
              <a:latin typeface="Times New Roman"/>
              <a:cs typeface="Times New Roman"/>
            </a:endParaRPr>
          </a:p>
        </p:txBody>
      </p:sp>
      <p:sp>
        <p:nvSpPr>
          <p:cNvPr id="5" name="Rectangle 4"/>
          <p:cNvSpPr/>
          <p:nvPr/>
        </p:nvSpPr>
        <p:spPr>
          <a:xfrm>
            <a:off x="4419600" y="2220485"/>
            <a:ext cx="5572846" cy="2246769"/>
          </a:xfrm>
          <a:prstGeom prst="rect">
            <a:avLst/>
          </a:prstGeom>
        </p:spPr>
        <p:txBody>
          <a:bodyPr wrap="square">
            <a:spAutoFit/>
          </a:bodyPr>
          <a:lstStyle/>
          <a:p>
            <a:r>
              <a:rPr lang="en-US" sz="2000" dirty="0"/>
              <a:t>Every one know who is Dr BR Ambedkar was a notable personality in India. He was a jurist, social reformer, economist, and prominent politician. He worked against social discrimination in India and fought for the emancipation of the Dalit community. His father was an army officer, Ramji </a:t>
            </a:r>
            <a:r>
              <a:rPr lang="en-US" sz="2000" dirty="0" err="1"/>
              <a:t>Maloji</a:t>
            </a:r>
            <a:r>
              <a:rPr lang="en-US" sz="2000" dirty="0"/>
              <a:t> </a:t>
            </a:r>
            <a:r>
              <a:rPr lang="en-US" sz="2000" dirty="0" err="1"/>
              <a:t>Sakpal</a:t>
            </a:r>
            <a:r>
              <a:rPr lang="en-US" sz="2000" dirty="0"/>
              <a:t>.</a:t>
            </a:r>
            <a:endParaRPr lang="en-IN" sz="2000" b="1" i="1" dirty="0"/>
          </a:p>
        </p:txBody>
      </p:sp>
      <p:pic>
        <p:nvPicPr>
          <p:cNvPr id="7" name="Picture 6">
            <a:extLst>
              <a:ext uri="{FF2B5EF4-FFF2-40B4-BE49-F238E27FC236}">
                <a16:creationId xmlns:a16="http://schemas.microsoft.com/office/drawing/2014/main" id="{FA185726-D86D-4B28-A6A7-F534DC30A4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20485"/>
            <a:ext cx="3429000" cy="455459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9464" y="1453263"/>
            <a:ext cx="3584575" cy="781050"/>
          </a:xfrm>
          <a:prstGeom prst="rect">
            <a:avLst/>
          </a:prstGeom>
        </p:spPr>
        <p:txBody>
          <a:bodyPr vert="horz" wrap="square" lIns="0" tIns="13335" rIns="0" bIns="0" rtlCol="0">
            <a:spAutoFit/>
          </a:bodyPr>
          <a:lstStyle/>
          <a:p>
            <a:pPr marL="12700">
              <a:lnSpc>
                <a:spcPct val="100000"/>
              </a:lnSpc>
              <a:spcBef>
                <a:spcPts val="105"/>
              </a:spcBef>
            </a:pPr>
            <a:r>
              <a:rPr sz="4950" spc="-10" dirty="0">
                <a:latin typeface="Gill Sans MT"/>
                <a:cs typeface="Gill Sans MT"/>
              </a:rPr>
              <a:t>Achievements</a:t>
            </a:r>
            <a:endParaRPr sz="4950">
              <a:latin typeface="Gill Sans MT"/>
              <a:cs typeface="Gill Sans MT"/>
            </a:endParaRPr>
          </a:p>
        </p:txBody>
      </p:sp>
      <p:pic>
        <p:nvPicPr>
          <p:cNvPr id="13" name="Picture 12">
            <a:extLst>
              <a:ext uri="{FF2B5EF4-FFF2-40B4-BE49-F238E27FC236}">
                <a16:creationId xmlns:a16="http://schemas.microsoft.com/office/drawing/2014/main" id="{AA47EC6F-D31F-4D6E-B513-4F4C021F3F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9616" y="2149004"/>
            <a:ext cx="3409384" cy="2565029"/>
          </a:xfrm>
          <a:prstGeom prst="rect">
            <a:avLst/>
          </a:prstGeom>
        </p:spPr>
      </p:pic>
      <p:pic>
        <p:nvPicPr>
          <p:cNvPr id="15" name="Picture 14">
            <a:extLst>
              <a:ext uri="{FF2B5EF4-FFF2-40B4-BE49-F238E27FC236}">
                <a16:creationId xmlns:a16="http://schemas.microsoft.com/office/drawing/2014/main" id="{AE416B2D-62F6-45D2-85BF-B516EB8780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473932" y="2317268"/>
            <a:ext cx="2595839" cy="2228503"/>
          </a:xfrm>
          <a:prstGeom prst="rect">
            <a:avLst/>
          </a:prstGeom>
        </p:spPr>
      </p:pic>
      <p:pic>
        <p:nvPicPr>
          <p:cNvPr id="17" name="Picture 16">
            <a:extLst>
              <a:ext uri="{FF2B5EF4-FFF2-40B4-BE49-F238E27FC236}">
                <a16:creationId xmlns:a16="http://schemas.microsoft.com/office/drawing/2014/main" id="{24EDC865-546C-42B6-81B5-B2FBAEEDF2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6019800" y="2133600"/>
            <a:ext cx="3283247" cy="2470130"/>
          </a:xfrm>
          <a:prstGeom prst="rect">
            <a:avLst/>
          </a:prstGeom>
        </p:spPr>
      </p:pic>
      <p:pic>
        <p:nvPicPr>
          <p:cNvPr id="19" name="Picture 18">
            <a:extLst>
              <a:ext uri="{FF2B5EF4-FFF2-40B4-BE49-F238E27FC236}">
                <a16:creationId xmlns:a16="http://schemas.microsoft.com/office/drawing/2014/main" id="{67716ABD-14AC-4CEF-8DA4-3E6ADD23CA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51492" y="4331882"/>
            <a:ext cx="2106400" cy="2799784"/>
          </a:xfrm>
          <a:prstGeom prst="rect">
            <a:avLst/>
          </a:prstGeom>
        </p:spPr>
      </p:pic>
      <p:pic>
        <p:nvPicPr>
          <p:cNvPr id="23" name="Picture 22">
            <a:extLst>
              <a:ext uri="{FF2B5EF4-FFF2-40B4-BE49-F238E27FC236}">
                <a16:creationId xmlns:a16="http://schemas.microsoft.com/office/drawing/2014/main" id="{947545A7-302D-45FF-97D5-1097C957D9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463705" y="4735475"/>
            <a:ext cx="3201156" cy="2408369"/>
          </a:xfrm>
          <a:prstGeom prst="rect">
            <a:avLst/>
          </a:prstGeom>
        </p:spPr>
      </p:pic>
      <p:pic>
        <p:nvPicPr>
          <p:cNvPr id="25" name="Picture 24">
            <a:extLst>
              <a:ext uri="{FF2B5EF4-FFF2-40B4-BE49-F238E27FC236}">
                <a16:creationId xmlns:a16="http://schemas.microsoft.com/office/drawing/2014/main" id="{D86964F2-1489-49FA-AE81-497A4DBD43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115610" y="4156910"/>
            <a:ext cx="2628601" cy="349388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4950" spc="-740" dirty="0">
                <a:latin typeface="Gill Sans MT"/>
                <a:cs typeface="Gill Sans MT"/>
              </a:rPr>
              <a:t>T</a:t>
            </a:r>
            <a:r>
              <a:rPr sz="4950" spc="25" dirty="0">
                <a:latin typeface="Gill Sans MT"/>
                <a:cs typeface="Gill Sans MT"/>
              </a:rPr>
              <a:t>e</a:t>
            </a:r>
            <a:r>
              <a:rPr sz="4950" spc="40" dirty="0">
                <a:latin typeface="Gill Sans MT"/>
                <a:cs typeface="Gill Sans MT"/>
              </a:rPr>
              <a:t>a</a:t>
            </a:r>
            <a:r>
              <a:rPr sz="4950" spc="35" dirty="0">
                <a:latin typeface="Gill Sans MT"/>
                <a:cs typeface="Gill Sans MT"/>
              </a:rPr>
              <a:t>c</a:t>
            </a:r>
            <a:r>
              <a:rPr sz="4950" spc="25" dirty="0">
                <a:latin typeface="Gill Sans MT"/>
                <a:cs typeface="Gill Sans MT"/>
              </a:rPr>
              <a:t>he</a:t>
            </a:r>
            <a:r>
              <a:rPr sz="4950" spc="-5" dirty="0">
                <a:latin typeface="Gill Sans MT"/>
                <a:cs typeface="Gill Sans MT"/>
              </a:rPr>
              <a:t>r</a:t>
            </a:r>
            <a:r>
              <a:rPr sz="4950" spc="25" dirty="0">
                <a:latin typeface="Gill Sans MT"/>
                <a:cs typeface="Gill Sans MT"/>
              </a:rPr>
              <a:t>s</a:t>
            </a:r>
            <a:r>
              <a:rPr sz="4950" spc="-215" dirty="0">
                <a:latin typeface="Gill Sans MT"/>
                <a:cs typeface="Gill Sans MT"/>
              </a:rPr>
              <a:t> </a:t>
            </a:r>
            <a:r>
              <a:rPr sz="4950" spc="-10" dirty="0">
                <a:latin typeface="Gill Sans MT"/>
                <a:cs typeface="Gill Sans MT"/>
              </a:rPr>
              <a:t>Remark</a:t>
            </a:r>
            <a:endParaRPr sz="4950">
              <a:latin typeface="Gill Sans MT"/>
              <a:cs typeface="Gill Sans MT"/>
            </a:endParaRPr>
          </a:p>
        </p:txBody>
      </p:sp>
      <p:pic>
        <p:nvPicPr>
          <p:cNvPr id="3" name="object 3"/>
          <p:cNvPicPr/>
          <p:nvPr/>
        </p:nvPicPr>
        <p:blipFill>
          <a:blip r:embed="rId2" cstate="print"/>
          <a:stretch>
            <a:fillRect/>
          </a:stretch>
        </p:blipFill>
        <p:spPr>
          <a:xfrm>
            <a:off x="3547872" y="2401824"/>
            <a:ext cx="2964179" cy="4216908"/>
          </a:xfrm>
          <a:prstGeom prst="rect">
            <a:avLst/>
          </a:prstGeom>
        </p:spPr>
      </p:pic>
      <p:graphicFrame>
        <p:nvGraphicFramePr>
          <p:cNvPr id="4" name="object 4"/>
          <p:cNvGraphicFramePr>
            <a:graphicFrameLocks noGrp="1"/>
          </p:cNvGraphicFramePr>
          <p:nvPr/>
        </p:nvGraphicFramePr>
        <p:xfrm>
          <a:off x="3544061" y="2398014"/>
          <a:ext cx="2964180" cy="4214495"/>
        </p:xfrm>
        <a:graphic>
          <a:graphicData uri="http://schemas.openxmlformats.org/drawingml/2006/table">
            <a:tbl>
              <a:tblPr firstRow="1" bandRow="1">
                <a:tableStyleId>{2D5ABB26-0587-4C30-8999-92F81FD0307C}</a:tableStyleId>
              </a:tblPr>
              <a:tblGrid>
                <a:gridCol w="1489075">
                  <a:extLst>
                    <a:ext uri="{9D8B030D-6E8A-4147-A177-3AD203B41FA5}">
                      <a16:colId xmlns:a16="http://schemas.microsoft.com/office/drawing/2014/main" val="20000"/>
                    </a:ext>
                  </a:extLst>
                </a:gridCol>
                <a:gridCol w="1475105">
                  <a:extLst>
                    <a:ext uri="{9D8B030D-6E8A-4147-A177-3AD203B41FA5}">
                      <a16:colId xmlns:a16="http://schemas.microsoft.com/office/drawing/2014/main" val="20001"/>
                    </a:ext>
                  </a:extLst>
                </a:gridCol>
              </a:tblGrid>
              <a:tr h="415925">
                <a:tc>
                  <a:txBody>
                    <a:bodyPr/>
                    <a:lstStyle/>
                    <a:p>
                      <a:pPr marL="50165">
                        <a:lnSpc>
                          <a:spcPct val="100000"/>
                        </a:lnSpc>
                        <a:spcBef>
                          <a:spcPts val="135"/>
                        </a:spcBef>
                      </a:pPr>
                      <a:r>
                        <a:rPr sz="1950" b="1" spc="-20" dirty="0">
                          <a:solidFill>
                            <a:srgbClr val="FFFFFF"/>
                          </a:solidFill>
                          <a:latin typeface="Calibri"/>
                          <a:cs typeface="Calibri"/>
                        </a:rPr>
                        <a:t>Name</a:t>
                      </a:r>
                      <a:endParaRPr sz="1950">
                        <a:latin typeface="Calibri"/>
                        <a:cs typeface="Calibri"/>
                      </a:endParaRPr>
                    </a:p>
                  </a:txBody>
                  <a:tcPr marL="0" marR="0" marT="17145" marB="0">
                    <a:lnL w="9525">
                      <a:solidFill>
                        <a:srgbClr val="FFFFFF"/>
                      </a:solidFill>
                      <a:prstDash val="solid"/>
                    </a:lnL>
                    <a:lnR w="9525">
                      <a:solidFill>
                        <a:srgbClr val="FFFFFF"/>
                      </a:solidFill>
                      <a:prstDash val="solid"/>
                    </a:lnR>
                    <a:lnT w="9525">
                      <a:solidFill>
                        <a:srgbClr val="FFFFFF"/>
                      </a:solidFill>
                      <a:prstDash val="solid"/>
                    </a:lnT>
                    <a:lnB w="28575">
                      <a:solidFill>
                        <a:srgbClr val="FFFFFF"/>
                      </a:solidFill>
                      <a:prstDash val="solid"/>
                    </a:lnB>
                  </a:tcPr>
                </a:tc>
                <a:tc>
                  <a:txBody>
                    <a:bodyPr/>
                    <a:lstStyle/>
                    <a:p>
                      <a:pPr marL="50165">
                        <a:lnSpc>
                          <a:spcPct val="100000"/>
                        </a:lnSpc>
                        <a:spcBef>
                          <a:spcPts val="135"/>
                        </a:spcBef>
                      </a:pPr>
                      <a:r>
                        <a:rPr sz="1950" b="1" spc="-10" dirty="0">
                          <a:solidFill>
                            <a:srgbClr val="FFFFFF"/>
                          </a:solidFill>
                          <a:latin typeface="Calibri"/>
                          <a:cs typeface="Calibri"/>
                        </a:rPr>
                        <a:t>Remark</a:t>
                      </a:r>
                      <a:endParaRPr sz="1950">
                        <a:latin typeface="Calibri"/>
                        <a:cs typeface="Calibri"/>
                      </a:endParaRPr>
                    </a:p>
                  </a:txBody>
                  <a:tcPr marL="0" marR="0" marT="17145" marB="0">
                    <a:lnL w="9525">
                      <a:solidFill>
                        <a:srgbClr val="FFFFFF"/>
                      </a:solidFill>
                      <a:prstDash val="solid"/>
                    </a:lnL>
                    <a:lnR w="9525">
                      <a:solidFill>
                        <a:srgbClr val="FFFFFF"/>
                      </a:solidFill>
                      <a:prstDash val="solid"/>
                    </a:lnR>
                    <a:lnT w="9525">
                      <a:solidFill>
                        <a:srgbClr val="FFFFFF"/>
                      </a:solidFill>
                      <a:prstDash val="solid"/>
                    </a:lnT>
                    <a:lnB w="28575">
                      <a:solidFill>
                        <a:srgbClr val="FFFFFF"/>
                      </a:solidFill>
                      <a:prstDash val="solid"/>
                    </a:lnB>
                  </a:tcPr>
                </a:tc>
                <a:extLst>
                  <a:ext uri="{0D108BD9-81ED-4DB2-BD59-A6C34878D82A}">
                    <a16:rowId xmlns:a16="http://schemas.microsoft.com/office/drawing/2014/main" val="10000"/>
                  </a:ext>
                </a:extLst>
              </a:tr>
              <a:tr h="415925">
                <a:tc>
                  <a:txBody>
                    <a:bodyPr/>
                    <a:lstStyle/>
                    <a:p>
                      <a:pPr marL="50165">
                        <a:lnSpc>
                          <a:spcPct val="100000"/>
                        </a:lnSpc>
                        <a:spcBef>
                          <a:spcPts val="135"/>
                        </a:spcBef>
                      </a:pPr>
                      <a:r>
                        <a:rPr sz="1950" dirty="0">
                          <a:latin typeface="Calibri"/>
                          <a:cs typeface="Calibri"/>
                        </a:rPr>
                        <a:t>Satinder</a:t>
                      </a:r>
                      <a:r>
                        <a:rPr sz="1950" spc="45" dirty="0">
                          <a:latin typeface="Calibri"/>
                          <a:cs typeface="Calibri"/>
                        </a:rPr>
                        <a:t> </a:t>
                      </a:r>
                      <a:r>
                        <a:rPr sz="1950" spc="-20" dirty="0">
                          <a:latin typeface="Calibri"/>
                          <a:cs typeface="Calibri"/>
                        </a:rPr>
                        <a:t>Kaur</a:t>
                      </a:r>
                      <a:endParaRPr sz="1950">
                        <a:latin typeface="Calibri"/>
                        <a:cs typeface="Calibri"/>
                      </a:endParaRPr>
                    </a:p>
                  </a:txBody>
                  <a:tcPr marL="0" marR="0" marT="17145" marB="0">
                    <a:lnL w="9525">
                      <a:solidFill>
                        <a:srgbClr val="FFFFFF"/>
                      </a:solidFill>
                      <a:prstDash val="solid"/>
                    </a:lnL>
                    <a:lnR w="9525">
                      <a:solidFill>
                        <a:srgbClr val="FFFFFF"/>
                      </a:solidFill>
                      <a:prstDash val="solid"/>
                    </a:lnR>
                    <a:lnT w="28575">
                      <a:solidFill>
                        <a:srgbClr val="FFFFFF"/>
                      </a:solidFill>
                      <a:prstDash val="solid"/>
                    </a:lnT>
                    <a:lnB w="9525">
                      <a:solidFill>
                        <a:srgbClr val="FFFFFF"/>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FFFFFF"/>
                      </a:solidFill>
                      <a:prstDash val="solid"/>
                    </a:lnL>
                    <a:lnR w="9525">
                      <a:solidFill>
                        <a:srgbClr val="FFFFFF"/>
                      </a:solidFill>
                      <a:prstDash val="solid"/>
                    </a:lnR>
                    <a:lnT w="28575">
                      <a:solidFill>
                        <a:srgbClr val="FFFFFF"/>
                      </a:solidFill>
                      <a:prstDash val="solid"/>
                    </a:lnT>
                    <a:lnB w="9525">
                      <a:solidFill>
                        <a:srgbClr val="FFFFFF"/>
                      </a:solidFill>
                      <a:prstDash val="solid"/>
                    </a:lnB>
                  </a:tcPr>
                </a:tc>
                <a:extLst>
                  <a:ext uri="{0D108BD9-81ED-4DB2-BD59-A6C34878D82A}">
                    <a16:rowId xmlns:a16="http://schemas.microsoft.com/office/drawing/2014/main" val="10001"/>
                  </a:ext>
                </a:extLst>
              </a:tr>
              <a:tr h="415925">
                <a:tc>
                  <a:txBody>
                    <a:bodyPr/>
                    <a:lstStyle/>
                    <a:p>
                      <a:pPr marL="50165">
                        <a:lnSpc>
                          <a:spcPct val="100000"/>
                        </a:lnSpc>
                        <a:spcBef>
                          <a:spcPts val="125"/>
                        </a:spcBef>
                      </a:pPr>
                      <a:r>
                        <a:rPr sz="1950" dirty="0">
                          <a:latin typeface="Calibri"/>
                          <a:cs typeface="Calibri"/>
                        </a:rPr>
                        <a:t>Deepali</a:t>
                      </a:r>
                      <a:r>
                        <a:rPr sz="1950" spc="45" dirty="0">
                          <a:latin typeface="Calibri"/>
                          <a:cs typeface="Calibri"/>
                        </a:rPr>
                        <a:t> </a:t>
                      </a:r>
                      <a:r>
                        <a:rPr sz="1950" spc="-20" dirty="0">
                          <a:latin typeface="Calibri"/>
                          <a:cs typeface="Calibri"/>
                        </a:rPr>
                        <a:t>Patil</a:t>
                      </a:r>
                      <a:endParaRPr sz="1950">
                        <a:latin typeface="Calibri"/>
                        <a:cs typeface="Calibri"/>
                      </a:endParaRPr>
                    </a:p>
                  </a:txBody>
                  <a:tcPr marL="0" marR="0" marT="158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extLst>
                  <a:ext uri="{0D108BD9-81ED-4DB2-BD59-A6C34878D82A}">
                    <a16:rowId xmlns:a16="http://schemas.microsoft.com/office/drawing/2014/main" val="10002"/>
                  </a:ext>
                </a:extLst>
              </a:tr>
              <a:tr h="414020">
                <a:tc>
                  <a:txBody>
                    <a:bodyPr/>
                    <a:lstStyle/>
                    <a:p>
                      <a:pPr marL="50165">
                        <a:lnSpc>
                          <a:spcPct val="100000"/>
                        </a:lnSpc>
                        <a:spcBef>
                          <a:spcPts val="125"/>
                        </a:spcBef>
                      </a:pPr>
                      <a:r>
                        <a:rPr sz="1950" spc="-10" dirty="0">
                          <a:latin typeface="Calibri"/>
                          <a:cs typeface="Calibri"/>
                        </a:rPr>
                        <a:t>Yogesh</a:t>
                      </a:r>
                      <a:r>
                        <a:rPr sz="1950" spc="-60" dirty="0">
                          <a:latin typeface="Calibri"/>
                          <a:cs typeface="Calibri"/>
                        </a:rPr>
                        <a:t> </a:t>
                      </a:r>
                      <a:r>
                        <a:rPr sz="1950" spc="-20" dirty="0">
                          <a:latin typeface="Calibri"/>
                          <a:cs typeface="Calibri"/>
                        </a:rPr>
                        <a:t>Patil</a:t>
                      </a:r>
                      <a:endParaRPr sz="1950">
                        <a:latin typeface="Calibri"/>
                        <a:cs typeface="Calibri"/>
                      </a:endParaRPr>
                    </a:p>
                  </a:txBody>
                  <a:tcPr marL="0" marR="0" marT="158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extLst>
                  <a:ext uri="{0D108BD9-81ED-4DB2-BD59-A6C34878D82A}">
                    <a16:rowId xmlns:a16="http://schemas.microsoft.com/office/drawing/2014/main" val="10003"/>
                  </a:ext>
                </a:extLst>
              </a:tr>
              <a:tr h="415925">
                <a:tc>
                  <a:txBody>
                    <a:bodyPr/>
                    <a:lstStyle/>
                    <a:p>
                      <a:pPr marL="50165">
                        <a:lnSpc>
                          <a:spcPct val="100000"/>
                        </a:lnSpc>
                        <a:spcBef>
                          <a:spcPts val="135"/>
                        </a:spcBef>
                      </a:pPr>
                      <a:r>
                        <a:rPr sz="1950" dirty="0">
                          <a:latin typeface="Calibri"/>
                          <a:cs typeface="Calibri"/>
                        </a:rPr>
                        <a:t>Shital</a:t>
                      </a:r>
                      <a:r>
                        <a:rPr sz="1950" spc="10" dirty="0">
                          <a:latin typeface="Calibri"/>
                          <a:cs typeface="Calibri"/>
                        </a:rPr>
                        <a:t> </a:t>
                      </a:r>
                      <a:r>
                        <a:rPr sz="1950" spc="-20" dirty="0">
                          <a:latin typeface="Calibri"/>
                          <a:cs typeface="Calibri"/>
                        </a:rPr>
                        <a:t>Jain</a:t>
                      </a:r>
                      <a:endParaRPr sz="1950">
                        <a:latin typeface="Calibri"/>
                        <a:cs typeface="Calibri"/>
                      </a:endParaRPr>
                    </a:p>
                  </a:txBody>
                  <a:tcPr marL="0" marR="0" marT="1714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extLst>
                  <a:ext uri="{0D108BD9-81ED-4DB2-BD59-A6C34878D82A}">
                    <a16:rowId xmlns:a16="http://schemas.microsoft.com/office/drawing/2014/main" val="10004"/>
                  </a:ext>
                </a:extLst>
              </a:tr>
              <a:tr h="653415">
                <a:tc>
                  <a:txBody>
                    <a:bodyPr/>
                    <a:lstStyle/>
                    <a:p>
                      <a:pPr marL="50165" marR="492759">
                        <a:lnSpc>
                          <a:spcPct val="101600"/>
                        </a:lnSpc>
                        <a:spcBef>
                          <a:spcPts val="100"/>
                        </a:spcBef>
                      </a:pPr>
                      <a:r>
                        <a:rPr sz="1950" spc="-10" dirty="0">
                          <a:latin typeface="Calibri"/>
                          <a:cs typeface="Calibri"/>
                        </a:rPr>
                        <a:t>Madhura Joshi</a:t>
                      </a:r>
                      <a:endParaRPr sz="1950">
                        <a:latin typeface="Calibri"/>
                        <a:cs typeface="Calibri"/>
                      </a:endParaRPr>
                    </a:p>
                  </a:txBody>
                  <a:tcPr marL="0" marR="0" marT="1270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extLst>
                  <a:ext uri="{0D108BD9-81ED-4DB2-BD59-A6C34878D82A}">
                    <a16:rowId xmlns:a16="http://schemas.microsoft.com/office/drawing/2014/main" val="10005"/>
                  </a:ext>
                </a:extLst>
              </a:tr>
              <a:tr h="414020">
                <a:tc>
                  <a:txBody>
                    <a:bodyPr/>
                    <a:lstStyle/>
                    <a:p>
                      <a:pPr marL="50165">
                        <a:lnSpc>
                          <a:spcPct val="100000"/>
                        </a:lnSpc>
                        <a:spcBef>
                          <a:spcPts val="125"/>
                        </a:spcBef>
                      </a:pPr>
                      <a:r>
                        <a:rPr sz="1950" spc="-10" dirty="0">
                          <a:latin typeface="Calibri"/>
                          <a:cs typeface="Calibri"/>
                        </a:rPr>
                        <a:t>Rebhika</a:t>
                      </a:r>
                      <a:endParaRPr sz="1950">
                        <a:latin typeface="Calibri"/>
                        <a:cs typeface="Calibri"/>
                      </a:endParaRPr>
                    </a:p>
                  </a:txBody>
                  <a:tcPr marL="0" marR="0" marT="158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extLst>
                  <a:ext uri="{0D108BD9-81ED-4DB2-BD59-A6C34878D82A}">
                    <a16:rowId xmlns:a16="http://schemas.microsoft.com/office/drawing/2014/main" val="10006"/>
                  </a:ext>
                </a:extLst>
              </a:tr>
              <a:tr h="415925">
                <a:tc>
                  <a:txBody>
                    <a:bodyPr/>
                    <a:lstStyle/>
                    <a:p>
                      <a:pPr marL="50165">
                        <a:lnSpc>
                          <a:spcPct val="100000"/>
                        </a:lnSpc>
                        <a:spcBef>
                          <a:spcPts val="135"/>
                        </a:spcBef>
                      </a:pPr>
                      <a:r>
                        <a:rPr sz="1950" dirty="0">
                          <a:latin typeface="Calibri"/>
                          <a:cs typeface="Calibri"/>
                        </a:rPr>
                        <a:t>Dipali</a:t>
                      </a:r>
                      <a:r>
                        <a:rPr sz="1950" spc="30" dirty="0">
                          <a:latin typeface="Calibri"/>
                          <a:cs typeface="Calibri"/>
                        </a:rPr>
                        <a:t> </a:t>
                      </a:r>
                      <a:r>
                        <a:rPr sz="1950" spc="-20" dirty="0">
                          <a:latin typeface="Calibri"/>
                          <a:cs typeface="Calibri"/>
                        </a:rPr>
                        <a:t>Wani</a:t>
                      </a:r>
                      <a:endParaRPr sz="1950">
                        <a:latin typeface="Calibri"/>
                        <a:cs typeface="Calibri"/>
                      </a:endParaRPr>
                    </a:p>
                  </a:txBody>
                  <a:tcPr marL="0" marR="0" marT="1714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extLst>
                  <a:ext uri="{0D108BD9-81ED-4DB2-BD59-A6C34878D82A}">
                    <a16:rowId xmlns:a16="http://schemas.microsoft.com/office/drawing/2014/main" val="10007"/>
                  </a:ext>
                </a:extLst>
              </a:tr>
              <a:tr h="653415">
                <a:tc>
                  <a:txBody>
                    <a:bodyPr/>
                    <a:lstStyle/>
                    <a:p>
                      <a:pPr marL="50165" marR="671830">
                        <a:lnSpc>
                          <a:spcPct val="101499"/>
                        </a:lnSpc>
                        <a:spcBef>
                          <a:spcPts val="100"/>
                        </a:spcBef>
                      </a:pPr>
                      <a:r>
                        <a:rPr sz="1950" spc="-10" dirty="0">
                          <a:latin typeface="Calibri"/>
                          <a:cs typeface="Calibri"/>
                        </a:rPr>
                        <a:t>Lekha Mhatre</a:t>
                      </a:r>
                      <a:endParaRPr sz="1950">
                        <a:latin typeface="Calibri"/>
                        <a:cs typeface="Calibri"/>
                      </a:endParaRPr>
                    </a:p>
                  </a:txBody>
                  <a:tcPr marL="0" marR="0" marT="1270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057655"/>
            <a:ext cx="10058400" cy="5658611"/>
          </a:xfrm>
          <a:prstGeom prst="rect">
            <a:avLst/>
          </a:prstGeom>
        </p:spPr>
      </p:pic>
      <p:sp>
        <p:nvSpPr>
          <p:cNvPr id="5" name="object 5"/>
          <p:cNvSpPr txBox="1"/>
          <p:nvPr/>
        </p:nvSpPr>
        <p:spPr>
          <a:xfrm>
            <a:off x="321163" y="1803989"/>
            <a:ext cx="9242425" cy="436658"/>
          </a:xfrm>
          <a:prstGeom prst="rect">
            <a:avLst/>
          </a:prstGeom>
        </p:spPr>
        <p:txBody>
          <a:bodyPr vert="horz" wrap="square" lIns="0" tIns="135255" rIns="0" bIns="0" rtlCol="0">
            <a:spAutoFit/>
          </a:bodyPr>
          <a:lstStyle/>
          <a:p>
            <a:pPr marL="32384">
              <a:lnSpc>
                <a:spcPct val="100000"/>
              </a:lnSpc>
              <a:spcBef>
                <a:spcPts val="1065"/>
              </a:spcBef>
            </a:pPr>
            <a:r>
              <a:rPr sz="1950" dirty="0">
                <a:solidFill>
                  <a:srgbClr val="B64926"/>
                </a:solidFill>
                <a:latin typeface="Gill Sans MT"/>
                <a:cs typeface="Gill Sans MT"/>
              </a:rPr>
              <a:t>APJ</a:t>
            </a:r>
            <a:r>
              <a:rPr sz="1950" spc="-175" dirty="0">
                <a:solidFill>
                  <a:srgbClr val="B64926"/>
                </a:solidFill>
                <a:latin typeface="Gill Sans MT"/>
                <a:cs typeface="Gill Sans MT"/>
              </a:rPr>
              <a:t> </a:t>
            </a:r>
            <a:r>
              <a:rPr sz="1950" dirty="0">
                <a:solidFill>
                  <a:srgbClr val="B64926"/>
                </a:solidFill>
                <a:latin typeface="Gill Sans MT"/>
                <a:cs typeface="Gill Sans MT"/>
              </a:rPr>
              <a:t>Abdul</a:t>
            </a:r>
            <a:r>
              <a:rPr sz="1950" spc="-10" dirty="0">
                <a:solidFill>
                  <a:srgbClr val="B64926"/>
                </a:solidFill>
                <a:latin typeface="Gill Sans MT"/>
                <a:cs typeface="Gill Sans MT"/>
              </a:rPr>
              <a:t> </a:t>
            </a:r>
            <a:r>
              <a:rPr sz="1950" dirty="0">
                <a:solidFill>
                  <a:srgbClr val="B64926"/>
                </a:solidFill>
                <a:latin typeface="Gill Sans MT"/>
                <a:cs typeface="Gill Sans MT"/>
              </a:rPr>
              <a:t>Kalam,</a:t>
            </a:r>
            <a:r>
              <a:rPr sz="1950" spc="-145" dirty="0">
                <a:solidFill>
                  <a:srgbClr val="B64926"/>
                </a:solidFill>
                <a:latin typeface="Gill Sans MT"/>
                <a:cs typeface="Gill Sans MT"/>
              </a:rPr>
              <a:t> </a:t>
            </a:r>
            <a:r>
              <a:rPr sz="1950" dirty="0">
                <a:solidFill>
                  <a:srgbClr val="B64926"/>
                </a:solidFill>
                <a:latin typeface="Gill Sans MT"/>
                <a:cs typeface="Gill Sans MT"/>
              </a:rPr>
              <a:t>his</a:t>
            </a:r>
            <a:r>
              <a:rPr sz="1950" spc="25" dirty="0">
                <a:solidFill>
                  <a:srgbClr val="B64926"/>
                </a:solidFill>
                <a:latin typeface="Gill Sans MT"/>
                <a:cs typeface="Gill Sans MT"/>
              </a:rPr>
              <a:t> </a:t>
            </a:r>
            <a:r>
              <a:rPr sz="1950" dirty="0">
                <a:solidFill>
                  <a:srgbClr val="B64926"/>
                </a:solidFill>
                <a:latin typeface="Gill Sans MT"/>
                <a:cs typeface="Gill Sans MT"/>
              </a:rPr>
              <a:t>achievements</a:t>
            </a:r>
            <a:r>
              <a:rPr sz="1950" spc="25" dirty="0">
                <a:solidFill>
                  <a:srgbClr val="B64926"/>
                </a:solidFill>
                <a:latin typeface="Gill Sans MT"/>
                <a:cs typeface="Gill Sans MT"/>
              </a:rPr>
              <a:t> </a:t>
            </a:r>
            <a:r>
              <a:rPr sz="1950" dirty="0">
                <a:solidFill>
                  <a:srgbClr val="B64926"/>
                </a:solidFill>
                <a:latin typeface="Gill Sans MT"/>
                <a:cs typeface="Gill Sans MT"/>
              </a:rPr>
              <a:t>and</a:t>
            </a:r>
            <a:r>
              <a:rPr sz="1950" spc="35" dirty="0">
                <a:solidFill>
                  <a:srgbClr val="B64926"/>
                </a:solidFill>
                <a:latin typeface="Gill Sans MT"/>
                <a:cs typeface="Gill Sans MT"/>
              </a:rPr>
              <a:t> </a:t>
            </a:r>
            <a:r>
              <a:rPr sz="1950" dirty="0">
                <a:solidFill>
                  <a:srgbClr val="B64926"/>
                </a:solidFill>
                <a:latin typeface="Gill Sans MT"/>
                <a:cs typeface="Gill Sans MT"/>
              </a:rPr>
              <a:t>about</a:t>
            </a:r>
            <a:r>
              <a:rPr sz="1950" spc="30" dirty="0">
                <a:solidFill>
                  <a:srgbClr val="B64926"/>
                </a:solidFill>
                <a:latin typeface="Gill Sans MT"/>
                <a:cs typeface="Gill Sans MT"/>
              </a:rPr>
              <a:t> </a:t>
            </a:r>
            <a:r>
              <a:rPr sz="1950" dirty="0">
                <a:solidFill>
                  <a:srgbClr val="B64926"/>
                </a:solidFill>
                <a:latin typeface="Gill Sans MT"/>
                <a:cs typeface="Gill Sans MT"/>
              </a:rPr>
              <a:t>his</a:t>
            </a:r>
            <a:r>
              <a:rPr sz="1950" spc="25" dirty="0">
                <a:solidFill>
                  <a:srgbClr val="B64926"/>
                </a:solidFill>
                <a:latin typeface="Gill Sans MT"/>
                <a:cs typeface="Gill Sans MT"/>
              </a:rPr>
              <a:t> </a:t>
            </a:r>
            <a:r>
              <a:rPr sz="1950" dirty="0">
                <a:solidFill>
                  <a:srgbClr val="B64926"/>
                </a:solidFill>
                <a:latin typeface="Gill Sans MT"/>
                <a:cs typeface="Gill Sans MT"/>
              </a:rPr>
              <a:t>renowned</a:t>
            </a:r>
            <a:r>
              <a:rPr sz="1950" spc="15" dirty="0">
                <a:solidFill>
                  <a:srgbClr val="B64926"/>
                </a:solidFill>
                <a:latin typeface="Gill Sans MT"/>
                <a:cs typeface="Gill Sans MT"/>
              </a:rPr>
              <a:t> </a:t>
            </a:r>
            <a:r>
              <a:rPr sz="1950" dirty="0">
                <a:solidFill>
                  <a:srgbClr val="B64926"/>
                </a:solidFill>
                <a:latin typeface="Gill Sans MT"/>
                <a:cs typeface="Gill Sans MT"/>
              </a:rPr>
              <a:t>book</a:t>
            </a:r>
            <a:r>
              <a:rPr sz="1950" spc="15" dirty="0">
                <a:solidFill>
                  <a:srgbClr val="B64926"/>
                </a:solidFill>
                <a:latin typeface="Gill Sans MT"/>
                <a:cs typeface="Gill Sans MT"/>
              </a:rPr>
              <a:t> </a:t>
            </a:r>
            <a:r>
              <a:rPr sz="1950" dirty="0">
                <a:solidFill>
                  <a:srgbClr val="B64926"/>
                </a:solidFill>
                <a:latin typeface="Gill Sans MT"/>
                <a:cs typeface="Gill Sans MT"/>
              </a:rPr>
              <a:t>'Wings</a:t>
            </a:r>
            <a:r>
              <a:rPr sz="1950" spc="25" dirty="0">
                <a:solidFill>
                  <a:srgbClr val="B64926"/>
                </a:solidFill>
                <a:latin typeface="Gill Sans MT"/>
                <a:cs typeface="Gill Sans MT"/>
              </a:rPr>
              <a:t> </a:t>
            </a:r>
            <a:r>
              <a:rPr sz="1950" dirty="0">
                <a:solidFill>
                  <a:srgbClr val="B64926"/>
                </a:solidFill>
                <a:latin typeface="Gill Sans MT"/>
                <a:cs typeface="Gill Sans MT"/>
              </a:rPr>
              <a:t>of</a:t>
            </a:r>
            <a:r>
              <a:rPr sz="1950" spc="35" dirty="0">
                <a:solidFill>
                  <a:srgbClr val="B64926"/>
                </a:solidFill>
                <a:latin typeface="Gill Sans MT"/>
                <a:cs typeface="Gill Sans MT"/>
              </a:rPr>
              <a:t> </a:t>
            </a:r>
            <a:r>
              <a:rPr sz="1950" dirty="0">
                <a:solidFill>
                  <a:srgbClr val="B64926"/>
                </a:solidFill>
                <a:latin typeface="Gill Sans MT"/>
                <a:cs typeface="Gill Sans MT"/>
              </a:rPr>
              <a:t>Fire</a:t>
            </a:r>
            <a:r>
              <a:rPr sz="1950" spc="15" dirty="0">
                <a:solidFill>
                  <a:srgbClr val="B64926"/>
                </a:solidFill>
                <a:latin typeface="Gill Sans MT"/>
                <a:cs typeface="Gill Sans MT"/>
              </a:rPr>
              <a:t> </a:t>
            </a:r>
            <a:r>
              <a:rPr sz="1950" dirty="0">
                <a:solidFill>
                  <a:srgbClr val="B64926"/>
                </a:solidFill>
                <a:latin typeface="Gill Sans MT"/>
                <a:cs typeface="Gill Sans MT"/>
              </a:rPr>
              <a:t>'.</a:t>
            </a:r>
            <a:r>
              <a:rPr sz="1950" spc="-170" dirty="0">
                <a:solidFill>
                  <a:srgbClr val="B64926"/>
                </a:solidFill>
                <a:latin typeface="Gill Sans MT"/>
                <a:cs typeface="Gill Sans MT"/>
              </a:rPr>
              <a:t> </a:t>
            </a:r>
            <a:r>
              <a:rPr sz="1950" spc="-10" dirty="0">
                <a:solidFill>
                  <a:srgbClr val="B64926"/>
                </a:solidFill>
                <a:latin typeface="Gill Sans MT"/>
                <a:cs typeface="Gill Sans MT"/>
              </a:rPr>
              <a:t>(English)</a:t>
            </a:r>
            <a:endParaRPr sz="1950" dirty="0">
              <a:latin typeface="Gill Sans MT"/>
              <a:cs typeface="Gill Sans MT"/>
            </a:endParaRPr>
          </a:p>
        </p:txBody>
      </p:sp>
      <p:sp>
        <p:nvSpPr>
          <p:cNvPr id="6" name="object 6"/>
          <p:cNvSpPr txBox="1"/>
          <p:nvPr/>
        </p:nvSpPr>
        <p:spPr>
          <a:xfrm>
            <a:off x="293781" y="2518405"/>
            <a:ext cx="4572635" cy="3639907"/>
          </a:xfrm>
          <a:prstGeom prst="rect">
            <a:avLst/>
          </a:prstGeom>
        </p:spPr>
        <p:txBody>
          <a:bodyPr vert="horz" wrap="square" lIns="0" tIns="105410" rIns="0" bIns="0" rtlCol="0">
            <a:spAutoFit/>
          </a:bodyPr>
          <a:lstStyle/>
          <a:p>
            <a:pPr marL="12700" marR="5080" indent="27305">
              <a:lnSpc>
                <a:spcPct val="67400"/>
              </a:lnSpc>
              <a:spcBef>
                <a:spcPts val="830"/>
              </a:spcBef>
            </a:pPr>
            <a:r>
              <a:rPr lang="en-US" sz="1800" b="1" i="1" dirty="0">
                <a:latin typeface="Times New Roman"/>
                <a:cs typeface="Times New Roman"/>
              </a:rPr>
              <a:t>He was such a down-to-earth person in spite of being an extremely successful and distinguished scientist. He was known as the Missile Man of India. He was a very simple person with a simple lifestyle. From a small boy growing up in </a:t>
            </a:r>
            <a:r>
              <a:rPr lang="en-US" sz="1800" b="1" i="1" dirty="0" err="1">
                <a:latin typeface="Times New Roman"/>
                <a:cs typeface="Times New Roman"/>
              </a:rPr>
              <a:t>Rameswaram</a:t>
            </a:r>
            <a:r>
              <a:rPr lang="en-US" sz="1800" b="1" i="1" dirty="0">
                <a:latin typeface="Times New Roman"/>
                <a:cs typeface="Times New Roman"/>
              </a:rPr>
              <a:t>, to becoming the country’s 11th President, his life has been a tale of extraordinary determination, courage, perseverance and the desire to excel. His focus and greatest ambition of finding ways to transform India into a developed nation is the legacy that he has left behind for the younger generation. He was honored with several prestigious awards including India's highest civilian honor "Bharat </a:t>
            </a:r>
            <a:r>
              <a:rPr lang="en-US" sz="1800" b="1" i="1" dirty="0" err="1">
                <a:latin typeface="Times New Roman"/>
                <a:cs typeface="Times New Roman"/>
              </a:rPr>
              <a:t>Ratna</a:t>
            </a:r>
            <a:r>
              <a:rPr lang="en-US" sz="1800" b="1" i="1" dirty="0">
                <a:latin typeface="Times New Roman"/>
                <a:cs typeface="Times New Roman"/>
              </a:rPr>
              <a:t>" in 1997. We both also share the same birth date. His life journey and his achievements are an inspiration for me to focus on my goals and achieve my dreams.</a:t>
            </a:r>
            <a:endParaRPr sz="1800" b="1" i="1" dirty="0">
              <a:latin typeface="Times New Roman"/>
              <a:cs typeface="Times New Roman"/>
            </a:endParaRPr>
          </a:p>
        </p:txBody>
      </p:sp>
      <p:sp>
        <p:nvSpPr>
          <p:cNvPr id="8" name="object 6"/>
          <p:cNvSpPr txBox="1"/>
          <p:nvPr/>
        </p:nvSpPr>
        <p:spPr>
          <a:xfrm>
            <a:off x="5176090" y="2438400"/>
            <a:ext cx="4653710" cy="3261021"/>
          </a:xfrm>
          <a:prstGeom prst="rect">
            <a:avLst/>
          </a:prstGeom>
        </p:spPr>
        <p:txBody>
          <a:bodyPr vert="horz" wrap="square" lIns="0" tIns="105410" rIns="0" bIns="0" rtlCol="0">
            <a:spAutoFit/>
          </a:bodyPr>
          <a:lstStyle/>
          <a:p>
            <a:pPr marL="12700" marR="5080" indent="27305">
              <a:lnSpc>
                <a:spcPct val="67400"/>
              </a:lnSpc>
              <a:spcBef>
                <a:spcPts val="830"/>
              </a:spcBef>
            </a:pPr>
            <a:r>
              <a:rPr lang="en-US" sz="1800" b="1" i="1" dirty="0">
                <a:latin typeface="Times New Roman"/>
                <a:cs typeface="Times New Roman"/>
              </a:rPr>
              <a:t>In the autobiography, </a:t>
            </a:r>
            <a:r>
              <a:rPr lang="en-US" sz="1800" b="1" i="1" dirty="0" err="1">
                <a:latin typeface="Times New Roman"/>
                <a:cs typeface="Times New Roman"/>
              </a:rPr>
              <a:t>Kalam</a:t>
            </a:r>
            <a:r>
              <a:rPr lang="en-US" sz="1800" b="1" i="1" dirty="0">
                <a:latin typeface="Times New Roman"/>
                <a:cs typeface="Times New Roman"/>
              </a:rPr>
              <a:t> examines his early life, effort, hardship, fortitude, luck and chance that eventually led him to lead Indian space research, nuclear and missile programs. </a:t>
            </a:r>
            <a:r>
              <a:rPr lang="en-US" sz="1800" b="1" i="1" dirty="0" err="1">
                <a:latin typeface="Times New Roman"/>
                <a:cs typeface="Times New Roman"/>
              </a:rPr>
              <a:t>Kalam</a:t>
            </a:r>
            <a:r>
              <a:rPr lang="en-US" sz="1800" b="1" i="1" dirty="0">
                <a:latin typeface="Times New Roman"/>
                <a:cs typeface="Times New Roman"/>
              </a:rPr>
              <a:t> started his career, after graduating from Aerospace engineering at Madras Institute of Technology, at Hindustan Aeronautics Limited and was assigned to build a hovercraft prototype. Later he moved to ISRO and helped establish the </a:t>
            </a:r>
            <a:r>
              <a:rPr lang="en-US" sz="1800" b="1" i="1" dirty="0" err="1">
                <a:latin typeface="Times New Roman"/>
                <a:cs typeface="Times New Roman"/>
              </a:rPr>
              <a:t>Vikram</a:t>
            </a:r>
            <a:r>
              <a:rPr lang="en-US" sz="1800" b="1" i="1" dirty="0">
                <a:latin typeface="Times New Roman"/>
                <a:cs typeface="Times New Roman"/>
              </a:rPr>
              <a:t> Sarabhai Space Centre and pioneered the first space </a:t>
            </a:r>
            <a:r>
              <a:rPr lang="en-US" sz="1800" b="1" i="1" dirty="0" err="1">
                <a:latin typeface="Times New Roman"/>
                <a:cs typeface="Times New Roman"/>
              </a:rPr>
              <a:t>launchvehicle</a:t>
            </a:r>
            <a:r>
              <a:rPr lang="en-US" sz="1800" b="1" i="1" dirty="0">
                <a:latin typeface="Times New Roman"/>
                <a:cs typeface="Times New Roman"/>
              </a:rPr>
              <a:t> program. During the 1990s and early 2000, </a:t>
            </a:r>
            <a:r>
              <a:rPr lang="en-US" sz="1800" b="1" i="1" dirty="0" err="1">
                <a:latin typeface="Times New Roman"/>
                <a:cs typeface="Times New Roman"/>
              </a:rPr>
              <a:t>Kalam</a:t>
            </a:r>
            <a:r>
              <a:rPr lang="en-US" sz="1800" b="1" i="1" dirty="0">
                <a:latin typeface="Times New Roman"/>
                <a:cs typeface="Times New Roman"/>
              </a:rPr>
              <a:t> moved to the DRDO to lead the Indian nuclear weapons program, with particular successes in thermonuclear weapons development culminating in the operation Smiling Buddha and an</a:t>
            </a:r>
            <a:endParaRPr sz="1800" b="1" i="1" dirty="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4950" dirty="0">
                <a:latin typeface="Gill Sans MT"/>
                <a:cs typeface="Gill Sans MT"/>
              </a:rPr>
              <a:t>Social</a:t>
            </a:r>
            <a:r>
              <a:rPr sz="4950" spc="-85" dirty="0">
                <a:latin typeface="Gill Sans MT"/>
                <a:cs typeface="Gill Sans MT"/>
              </a:rPr>
              <a:t> </a:t>
            </a:r>
            <a:r>
              <a:rPr sz="4950" spc="-10" dirty="0">
                <a:latin typeface="Gill Sans MT"/>
                <a:cs typeface="Gill Sans MT"/>
              </a:rPr>
              <a:t>Science</a:t>
            </a:r>
            <a:r>
              <a:rPr sz="4950" spc="-630" dirty="0">
                <a:latin typeface="Gill Sans MT"/>
                <a:cs typeface="Gill Sans MT"/>
              </a:rPr>
              <a:t> </a:t>
            </a:r>
            <a:r>
              <a:rPr sz="4950" spc="-730" dirty="0">
                <a:latin typeface="Gill Sans MT"/>
                <a:cs typeface="Gill Sans MT"/>
              </a:rPr>
              <a:t>T</a:t>
            </a:r>
            <a:r>
              <a:rPr sz="4950" spc="25" dirty="0">
                <a:latin typeface="Gill Sans MT"/>
                <a:cs typeface="Gill Sans MT"/>
              </a:rPr>
              <a:t>o</a:t>
            </a:r>
            <a:r>
              <a:rPr sz="4950" spc="35" dirty="0">
                <a:latin typeface="Gill Sans MT"/>
                <a:cs typeface="Gill Sans MT"/>
              </a:rPr>
              <a:t>pi</a:t>
            </a:r>
            <a:r>
              <a:rPr sz="4950" spc="45" dirty="0">
                <a:latin typeface="Gill Sans MT"/>
                <a:cs typeface="Gill Sans MT"/>
              </a:rPr>
              <a:t>c</a:t>
            </a:r>
            <a:r>
              <a:rPr sz="4950" spc="35" dirty="0">
                <a:latin typeface="Gill Sans MT"/>
                <a:cs typeface="Gill Sans MT"/>
              </a:rPr>
              <a:t>s</a:t>
            </a:r>
            <a:r>
              <a:rPr sz="4950" spc="-70" dirty="0">
                <a:latin typeface="Gill Sans MT"/>
                <a:cs typeface="Gill Sans MT"/>
              </a:rPr>
              <a:t> </a:t>
            </a:r>
            <a:r>
              <a:rPr sz="4950" dirty="0">
                <a:latin typeface="Gill Sans MT"/>
                <a:cs typeface="Gill Sans MT"/>
              </a:rPr>
              <a:t>G20</a:t>
            </a:r>
            <a:r>
              <a:rPr sz="4950" spc="-90" dirty="0">
                <a:latin typeface="Gill Sans MT"/>
                <a:cs typeface="Gill Sans MT"/>
              </a:rPr>
              <a:t> </a:t>
            </a:r>
            <a:r>
              <a:rPr sz="4950" spc="-10" dirty="0">
                <a:latin typeface="Gill Sans MT"/>
                <a:cs typeface="Gill Sans MT"/>
              </a:rPr>
              <a:t>Summit</a:t>
            </a:r>
            <a:endParaRPr sz="4950">
              <a:latin typeface="Gill Sans MT"/>
              <a:cs typeface="Gill Sans MT"/>
            </a:endParaRPr>
          </a:p>
        </p:txBody>
      </p:sp>
      <p:sp>
        <p:nvSpPr>
          <p:cNvPr id="3" name="object 3"/>
          <p:cNvSpPr txBox="1">
            <a:spLocks noGrp="1"/>
          </p:cNvSpPr>
          <p:nvPr>
            <p:ph type="body" idx="1"/>
          </p:nvPr>
        </p:nvSpPr>
        <p:spPr>
          <a:xfrm>
            <a:off x="4114800" y="2667000"/>
            <a:ext cx="5641996" cy="3406125"/>
          </a:xfrm>
          <a:prstGeom prst="rect">
            <a:avLst/>
          </a:prstGeom>
        </p:spPr>
        <p:txBody>
          <a:bodyPr vert="horz" wrap="square" lIns="0" tIns="70485" rIns="0" bIns="0" rtlCol="0">
            <a:spAutoFit/>
          </a:bodyPr>
          <a:lstStyle/>
          <a:p>
            <a:pPr marL="12700" marR="5080" indent="38735">
              <a:lnSpc>
                <a:spcPct val="85700"/>
              </a:lnSpc>
              <a:spcBef>
                <a:spcPts val="555"/>
              </a:spcBef>
            </a:pPr>
            <a:r>
              <a:rPr lang="en-US" sz="2800" b="1" spc="15" dirty="0"/>
              <a:t>The G20 or Group of 20 is an intergovernmental forum comprising 19 sovereign countries, the European Union and the African Union. It works to address major issues related to the global economy, such as international financial stability, climate change mitigation and sustainable development</a:t>
            </a:r>
            <a:endParaRPr sz="2800" b="1" spc="15" dirty="0"/>
          </a:p>
        </p:txBody>
      </p:sp>
      <p:pic>
        <p:nvPicPr>
          <p:cNvPr id="4" name="object 4"/>
          <p:cNvPicPr/>
          <p:nvPr/>
        </p:nvPicPr>
        <p:blipFill>
          <a:blip r:embed="rId2" cstate="print"/>
          <a:stretch>
            <a:fillRect/>
          </a:stretch>
        </p:blipFill>
        <p:spPr>
          <a:xfrm>
            <a:off x="685800" y="2971800"/>
            <a:ext cx="2791967" cy="228752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29869" rIns="0" bIns="0" rtlCol="0">
            <a:spAutoFit/>
          </a:bodyPr>
          <a:lstStyle/>
          <a:p>
            <a:pPr marL="116205">
              <a:lnSpc>
                <a:spcPct val="100000"/>
              </a:lnSpc>
              <a:spcBef>
                <a:spcPts val="125"/>
              </a:spcBef>
            </a:pPr>
            <a:r>
              <a:rPr dirty="0"/>
              <a:t>मानवी</a:t>
            </a:r>
            <a:r>
              <a:rPr spc="-30" dirty="0"/>
              <a:t> </a:t>
            </a:r>
            <a:r>
              <a:rPr dirty="0"/>
              <a:t>भावना</a:t>
            </a:r>
            <a:r>
              <a:rPr spc="-20" dirty="0"/>
              <a:t> </a:t>
            </a:r>
            <a:r>
              <a:rPr spc="-415" dirty="0"/>
              <a:t>o!:f</a:t>
            </a:r>
            <a:r>
              <a:rPr spc="-315" dirty="0"/>
              <a:t> </a:t>
            </a:r>
            <a:r>
              <a:rPr spc="-400" dirty="0"/>
              <a:t>c@</a:t>
            </a:r>
            <a:r>
              <a:rPr spc="-15" dirty="0"/>
              <a:t> </a:t>
            </a:r>
            <a:r>
              <a:rPr dirty="0"/>
              <a:t>करणारी</a:t>
            </a:r>
            <a:r>
              <a:rPr spc="20" dirty="0"/>
              <a:t> </a:t>
            </a:r>
            <a:r>
              <a:rPr dirty="0"/>
              <a:t>किवता</a:t>
            </a:r>
            <a:r>
              <a:rPr spc="-10" dirty="0"/>
              <a:t> </a:t>
            </a:r>
            <a:r>
              <a:rPr spc="-10" dirty="0">
                <a:latin typeface="Gill Sans MT"/>
                <a:cs typeface="Gill Sans MT"/>
              </a:rPr>
              <a:t>(Marathi)</a:t>
            </a:r>
          </a:p>
        </p:txBody>
      </p:sp>
      <p:pic>
        <p:nvPicPr>
          <p:cNvPr id="3" name="object 3"/>
          <p:cNvPicPr/>
          <p:nvPr/>
        </p:nvPicPr>
        <p:blipFill>
          <a:blip r:embed="rId2" cstate="print"/>
          <a:stretch>
            <a:fillRect/>
          </a:stretch>
        </p:blipFill>
        <p:spPr>
          <a:xfrm>
            <a:off x="1880616" y="2342388"/>
            <a:ext cx="5288280" cy="43738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729" y="1453263"/>
            <a:ext cx="2637790" cy="781050"/>
          </a:xfrm>
          <a:prstGeom prst="rect">
            <a:avLst/>
          </a:prstGeom>
        </p:spPr>
        <p:txBody>
          <a:bodyPr vert="horz" wrap="square" lIns="0" tIns="13335" rIns="0" bIns="0" rtlCol="0">
            <a:spAutoFit/>
          </a:bodyPr>
          <a:lstStyle/>
          <a:p>
            <a:pPr marL="12700">
              <a:lnSpc>
                <a:spcPct val="100000"/>
              </a:lnSpc>
              <a:spcBef>
                <a:spcPts val="105"/>
              </a:spcBef>
            </a:pPr>
            <a:r>
              <a:rPr sz="4950" spc="-10" dirty="0">
                <a:latin typeface="Gill Sans MT"/>
                <a:cs typeface="Gill Sans MT"/>
              </a:rPr>
              <a:t>Thank</a:t>
            </a:r>
            <a:r>
              <a:rPr sz="4950" spc="-745" dirty="0">
                <a:latin typeface="Gill Sans MT"/>
                <a:cs typeface="Gill Sans MT"/>
              </a:rPr>
              <a:t> </a:t>
            </a:r>
            <a:r>
              <a:rPr sz="4950" spc="-645" dirty="0">
                <a:latin typeface="Gill Sans MT"/>
                <a:cs typeface="Gill Sans MT"/>
              </a:rPr>
              <a:t>Y</a:t>
            </a:r>
            <a:r>
              <a:rPr sz="4950" spc="10" dirty="0">
                <a:latin typeface="Gill Sans MT"/>
                <a:cs typeface="Gill Sans MT"/>
              </a:rPr>
              <a:t>o</a:t>
            </a:r>
            <a:r>
              <a:rPr sz="4950" spc="20" dirty="0">
                <a:latin typeface="Gill Sans MT"/>
                <a:cs typeface="Gill Sans MT"/>
              </a:rPr>
              <a:t>u</a:t>
            </a:r>
            <a:endParaRPr sz="4950">
              <a:latin typeface="Gill Sans MT"/>
              <a:cs typeface="Gill Sans MT"/>
            </a:endParaRPr>
          </a:p>
        </p:txBody>
      </p:sp>
      <p:pic>
        <p:nvPicPr>
          <p:cNvPr id="3" name="object 3"/>
          <p:cNvPicPr/>
          <p:nvPr/>
        </p:nvPicPr>
        <p:blipFill>
          <a:blip r:embed="rId2" cstate="print"/>
          <a:stretch>
            <a:fillRect/>
          </a:stretch>
        </p:blipFill>
        <p:spPr>
          <a:xfrm>
            <a:off x="2578607" y="2290572"/>
            <a:ext cx="4902707" cy="40401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7" y="867041"/>
            <a:ext cx="10058400" cy="5658611"/>
          </a:xfrm>
          <a:prstGeom prst="rect">
            <a:avLst/>
          </a:prstGeom>
        </p:spPr>
      </p:pic>
      <p:sp>
        <p:nvSpPr>
          <p:cNvPr id="3" name="object 3"/>
          <p:cNvSpPr txBox="1">
            <a:spLocks noGrp="1"/>
          </p:cNvSpPr>
          <p:nvPr>
            <p:ph type="title"/>
          </p:nvPr>
        </p:nvSpPr>
        <p:spPr>
          <a:xfrm>
            <a:off x="2471447" y="863497"/>
            <a:ext cx="5118100" cy="2167901"/>
          </a:xfrm>
          <a:prstGeom prst="rect">
            <a:avLst/>
          </a:prstGeom>
        </p:spPr>
        <p:txBody>
          <a:bodyPr vert="horz" wrap="square" lIns="0" tIns="13335" rIns="0" bIns="0" rtlCol="0">
            <a:spAutoFit/>
          </a:bodyPr>
          <a:lstStyle/>
          <a:p>
            <a:pPr marL="1905" algn="ctr">
              <a:lnSpc>
                <a:spcPts val="5645"/>
              </a:lnSpc>
              <a:spcBef>
                <a:spcPts val="105"/>
              </a:spcBef>
            </a:pPr>
            <a:r>
              <a:rPr sz="4950" b="1" i="1" dirty="0">
                <a:solidFill>
                  <a:srgbClr val="000000"/>
                </a:solidFill>
                <a:latin typeface="Gill Sans MT"/>
                <a:cs typeface="Gill Sans MT"/>
              </a:rPr>
              <a:t>MY</a:t>
            </a:r>
            <a:r>
              <a:rPr sz="4950" b="1" i="1" spc="-50" dirty="0">
                <a:solidFill>
                  <a:srgbClr val="000000"/>
                </a:solidFill>
                <a:latin typeface="Gill Sans MT"/>
                <a:cs typeface="Gill Sans MT"/>
              </a:rPr>
              <a:t> </a:t>
            </a:r>
            <a:r>
              <a:rPr sz="4950" b="1" i="1" spc="-20" dirty="0">
                <a:solidFill>
                  <a:srgbClr val="000000"/>
                </a:solidFill>
                <a:latin typeface="Gill Sans MT"/>
                <a:cs typeface="Gill Sans MT"/>
              </a:rPr>
              <a:t>SELF</a:t>
            </a:r>
            <a:endParaRPr sz="4950" dirty="0">
              <a:latin typeface="Gill Sans MT"/>
              <a:cs typeface="Gill Sans MT"/>
            </a:endParaRPr>
          </a:p>
          <a:p>
            <a:pPr algn="ctr">
              <a:lnSpc>
                <a:spcPts val="5645"/>
              </a:lnSpc>
            </a:pPr>
            <a:r>
              <a:rPr sz="4950" b="1" i="1" dirty="0">
                <a:solidFill>
                  <a:srgbClr val="000000"/>
                </a:solidFill>
                <a:latin typeface="Gill Sans MT"/>
                <a:cs typeface="Gill Sans MT"/>
              </a:rPr>
              <a:t>Aa</a:t>
            </a:r>
            <a:r>
              <a:rPr lang="en-US" sz="4950" b="1" i="1" dirty="0">
                <a:solidFill>
                  <a:srgbClr val="000000"/>
                </a:solidFill>
                <a:latin typeface="Gill Sans MT"/>
                <a:cs typeface="Gill Sans MT"/>
              </a:rPr>
              <a:t>yush</a:t>
            </a:r>
            <a:r>
              <a:rPr sz="4950" b="1" i="1" spc="-200" dirty="0">
                <a:solidFill>
                  <a:srgbClr val="000000"/>
                </a:solidFill>
                <a:latin typeface="Gill Sans MT"/>
                <a:cs typeface="Gill Sans MT"/>
              </a:rPr>
              <a:t> </a:t>
            </a:r>
            <a:r>
              <a:rPr lang="en-US" sz="4950" b="1" i="1" spc="-10" dirty="0">
                <a:solidFill>
                  <a:srgbClr val="000000"/>
                </a:solidFill>
                <a:latin typeface="Gill Sans MT"/>
                <a:cs typeface="Gill Sans MT"/>
              </a:rPr>
              <a:t>Katare</a:t>
            </a:r>
            <a:r>
              <a:rPr sz="4950" b="1" i="1" spc="-150" dirty="0">
                <a:solidFill>
                  <a:srgbClr val="000000"/>
                </a:solidFill>
                <a:latin typeface="Gill Sans MT"/>
                <a:cs typeface="Gill Sans MT"/>
              </a:rPr>
              <a:t> </a:t>
            </a:r>
            <a:r>
              <a:rPr lang="en-US" sz="4950" b="1" i="1" spc="-150" dirty="0">
                <a:solidFill>
                  <a:srgbClr val="000000"/>
                </a:solidFill>
                <a:latin typeface="Gill Sans MT"/>
                <a:cs typeface="Gill Sans MT"/>
              </a:rPr>
              <a:t> </a:t>
            </a:r>
            <a:r>
              <a:rPr sz="4950" b="1" i="1" spc="-10" dirty="0">
                <a:solidFill>
                  <a:srgbClr val="000000"/>
                </a:solidFill>
                <a:latin typeface="Gill Sans MT"/>
                <a:cs typeface="Gill Sans MT"/>
              </a:rPr>
              <a:t>IX-</a:t>
            </a:r>
            <a:r>
              <a:rPr sz="4950" b="1" i="1" spc="-50" dirty="0">
                <a:solidFill>
                  <a:srgbClr val="000000"/>
                </a:solidFill>
                <a:latin typeface="Gill Sans MT"/>
                <a:cs typeface="Gill Sans MT"/>
              </a:rPr>
              <a:t>F</a:t>
            </a:r>
            <a:endParaRPr sz="4950" dirty="0">
              <a:latin typeface="Gill Sans MT"/>
              <a:cs typeface="Gill Sans MT"/>
            </a:endParaRPr>
          </a:p>
        </p:txBody>
      </p:sp>
      <p:pic>
        <p:nvPicPr>
          <p:cNvPr id="6" name="Picture 5">
            <a:extLst>
              <a:ext uri="{FF2B5EF4-FFF2-40B4-BE49-F238E27FC236}">
                <a16:creationId xmlns:a16="http://schemas.microsoft.com/office/drawing/2014/main" id="{5E193674-64AA-4D36-8DAB-32141B909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895600"/>
            <a:ext cx="3802171" cy="46672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2354580">
              <a:lnSpc>
                <a:spcPct val="100000"/>
              </a:lnSpc>
              <a:spcBef>
                <a:spcPts val="105"/>
              </a:spcBef>
            </a:pPr>
            <a:r>
              <a:rPr sz="4950" b="1" i="1" dirty="0">
                <a:latin typeface="Gill Sans MT"/>
                <a:cs typeface="Gill Sans MT"/>
              </a:rPr>
              <a:t>Childhood</a:t>
            </a:r>
            <a:r>
              <a:rPr sz="4950" b="1" i="1" spc="-65" dirty="0">
                <a:latin typeface="Gill Sans MT"/>
                <a:cs typeface="Gill Sans MT"/>
              </a:rPr>
              <a:t> </a:t>
            </a:r>
            <a:r>
              <a:rPr sz="4950" b="1" i="1" spc="-10" dirty="0">
                <a:latin typeface="Gill Sans MT"/>
                <a:cs typeface="Gill Sans MT"/>
              </a:rPr>
              <a:t>Photo</a:t>
            </a:r>
            <a:endParaRPr sz="4950">
              <a:latin typeface="Gill Sans MT"/>
              <a:cs typeface="Gill Sans MT"/>
            </a:endParaRPr>
          </a:p>
        </p:txBody>
      </p:sp>
      <p:pic>
        <p:nvPicPr>
          <p:cNvPr id="6" name="Picture 5">
            <a:extLst>
              <a:ext uri="{FF2B5EF4-FFF2-40B4-BE49-F238E27FC236}">
                <a16:creationId xmlns:a16="http://schemas.microsoft.com/office/drawing/2014/main" id="{1ACD28A5-8BF3-4669-860E-D9D77C946E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2234313"/>
            <a:ext cx="3352800" cy="4470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4649" y="1143000"/>
            <a:ext cx="3790315" cy="781050"/>
          </a:xfrm>
          <a:prstGeom prst="rect">
            <a:avLst/>
          </a:prstGeom>
        </p:spPr>
        <p:txBody>
          <a:bodyPr vert="horz" wrap="square" lIns="0" tIns="13335" rIns="0" bIns="0" rtlCol="0">
            <a:spAutoFit/>
          </a:bodyPr>
          <a:lstStyle/>
          <a:p>
            <a:pPr marL="12700">
              <a:lnSpc>
                <a:spcPct val="100000"/>
              </a:lnSpc>
              <a:spcBef>
                <a:spcPts val="105"/>
              </a:spcBef>
            </a:pPr>
            <a:r>
              <a:rPr sz="4950" b="1" i="1" dirty="0">
                <a:latin typeface="Gill Sans MT"/>
                <a:cs typeface="Gill Sans MT"/>
              </a:rPr>
              <a:t>MY</a:t>
            </a:r>
            <a:r>
              <a:rPr sz="4950" b="1" i="1" spc="-50" dirty="0">
                <a:latin typeface="Gill Sans MT"/>
                <a:cs typeface="Gill Sans MT"/>
              </a:rPr>
              <a:t> </a:t>
            </a:r>
            <a:r>
              <a:rPr sz="4950" b="1" i="1" spc="-10" dirty="0">
                <a:latin typeface="Gill Sans MT"/>
                <a:cs typeface="Gill Sans MT"/>
              </a:rPr>
              <a:t>SCHOOL</a:t>
            </a:r>
            <a:endParaRPr sz="4950" dirty="0">
              <a:latin typeface="Gill Sans MT"/>
              <a:cs typeface="Gill Sans MT"/>
            </a:endParaRPr>
          </a:p>
        </p:txBody>
      </p:sp>
      <p:sp>
        <p:nvSpPr>
          <p:cNvPr id="4" name="object 4"/>
          <p:cNvSpPr txBox="1"/>
          <p:nvPr/>
        </p:nvSpPr>
        <p:spPr>
          <a:xfrm>
            <a:off x="4953000" y="1941771"/>
            <a:ext cx="5105400" cy="4769896"/>
          </a:xfrm>
          <a:prstGeom prst="rect">
            <a:avLst/>
          </a:prstGeom>
        </p:spPr>
        <p:txBody>
          <a:bodyPr vert="horz" wrap="square" lIns="0" tIns="60325" rIns="0" bIns="0" rtlCol="0">
            <a:spAutoFit/>
          </a:bodyPr>
          <a:lstStyle/>
          <a:p>
            <a:r>
              <a:rPr lang="en-US" sz="1800" b="1" i="1" dirty="0" err="1"/>
              <a:t>Ramsheth</a:t>
            </a:r>
            <a:r>
              <a:rPr lang="en-US" sz="1800" b="1" i="1" dirty="0"/>
              <a:t> Thakur Public School is</a:t>
            </a:r>
          </a:p>
          <a:p>
            <a:r>
              <a:rPr lang="en-US" sz="1800" b="1" i="1" dirty="0"/>
              <a:t>located in </a:t>
            </a:r>
            <a:r>
              <a:rPr lang="en-US" sz="1800" b="1" i="1" dirty="0" err="1"/>
              <a:t>Kharghar</a:t>
            </a:r>
            <a:r>
              <a:rPr lang="en-US" sz="1800" b="1" i="1" dirty="0"/>
              <a:t>, Raigad. 88 dedicated</a:t>
            </a:r>
          </a:p>
          <a:p>
            <a:r>
              <a:rPr lang="en-US" sz="1800" b="1" i="1" dirty="0"/>
              <a:t>and professional teachers ensure that the</a:t>
            </a:r>
          </a:p>
          <a:p>
            <a:r>
              <a:rPr lang="en-US" sz="1800" b="1" i="1" dirty="0"/>
              <a:t>children get the maximum out of their</a:t>
            </a:r>
          </a:p>
          <a:p>
            <a:r>
              <a:rPr lang="en-US" sz="1800" b="1" i="1" dirty="0" err="1"/>
              <a:t>eduaction</a:t>
            </a:r>
            <a:r>
              <a:rPr lang="en-US" sz="1800" b="1" i="1" dirty="0"/>
              <a:t> in this CBSE school. In 2009,</a:t>
            </a:r>
          </a:p>
          <a:p>
            <a:r>
              <a:rPr lang="en-US" sz="1800" b="1" i="1" dirty="0" err="1"/>
              <a:t>Ramsheth</a:t>
            </a:r>
            <a:r>
              <a:rPr lang="en-US" sz="1800" b="1" i="1" dirty="0"/>
              <a:t> Thakur Public School was</a:t>
            </a:r>
          </a:p>
          <a:p>
            <a:r>
              <a:rPr lang="en-US" sz="1800" b="1" i="1" dirty="0"/>
              <a:t>launched. English is the primary medium</a:t>
            </a:r>
          </a:p>
          <a:p>
            <a:r>
              <a:rPr lang="en-US" sz="1800" b="1" i="1" dirty="0"/>
              <a:t>of instruction for this school and the</a:t>
            </a:r>
          </a:p>
          <a:p>
            <a:r>
              <a:rPr lang="en-US" sz="1800" b="1" i="1" dirty="0"/>
              <a:t>student teacher ratio is 27:1. </a:t>
            </a:r>
            <a:r>
              <a:rPr lang="en-US" sz="1800" b="1" i="1" dirty="0" err="1"/>
              <a:t>Navi</a:t>
            </a:r>
            <a:endParaRPr lang="en-US" sz="1800" b="1" i="1" dirty="0"/>
          </a:p>
          <a:p>
            <a:r>
              <a:rPr lang="en-IN" sz="1800" b="1" i="1" dirty="0"/>
              <a:t>Mumbai: </a:t>
            </a:r>
            <a:r>
              <a:rPr lang="en-IN" sz="1800" b="1" i="1" dirty="0" err="1"/>
              <a:t>Ramsheth</a:t>
            </a:r>
            <a:r>
              <a:rPr lang="en-IN" sz="1800" b="1" i="1" dirty="0"/>
              <a:t> Thakur Public</a:t>
            </a:r>
          </a:p>
          <a:p>
            <a:r>
              <a:rPr lang="en-US" sz="1800" b="1" i="1" dirty="0"/>
              <a:t>School at </a:t>
            </a:r>
            <a:r>
              <a:rPr lang="en-US" sz="1800" b="1" i="1" dirty="0" err="1"/>
              <a:t>Kharghar</a:t>
            </a:r>
            <a:r>
              <a:rPr lang="en-US" sz="1800" b="1" i="1" dirty="0"/>
              <a:t> of </a:t>
            </a:r>
            <a:r>
              <a:rPr lang="en-US" sz="1800" b="1" i="1" dirty="0" err="1"/>
              <a:t>Janardan</a:t>
            </a:r>
            <a:r>
              <a:rPr lang="en-US" sz="1800" b="1" i="1" dirty="0"/>
              <a:t> </a:t>
            </a:r>
            <a:r>
              <a:rPr lang="en-US" sz="1800" b="1" i="1" dirty="0" err="1"/>
              <a:t>Bhagat</a:t>
            </a:r>
            <a:endParaRPr lang="en-US" sz="1800" b="1" i="1" dirty="0"/>
          </a:p>
          <a:p>
            <a:r>
              <a:rPr lang="en-IN" sz="1800" b="1" i="1" dirty="0" err="1"/>
              <a:t>Shikshan</a:t>
            </a:r>
            <a:r>
              <a:rPr lang="en-IN" sz="1800" b="1" i="1" dirty="0"/>
              <a:t> </a:t>
            </a:r>
            <a:r>
              <a:rPr lang="en-IN" sz="1800" b="1" i="1" dirty="0" err="1"/>
              <a:t>Prasarak</a:t>
            </a:r>
            <a:r>
              <a:rPr lang="en-IN" sz="1800" b="1" i="1" dirty="0"/>
              <a:t> </a:t>
            </a:r>
            <a:r>
              <a:rPr lang="en-IN" sz="1800" b="1" i="1" dirty="0" err="1"/>
              <a:t>Sanstha</a:t>
            </a:r>
            <a:r>
              <a:rPr lang="en-IN" sz="1800" b="1" i="1" dirty="0"/>
              <a:t> has emerged</a:t>
            </a:r>
          </a:p>
          <a:p>
            <a:r>
              <a:rPr lang="en-US" sz="1800" b="1" i="1" dirty="0"/>
              <a:t>as the cleanest school in the country. This</a:t>
            </a:r>
          </a:p>
          <a:p>
            <a:r>
              <a:rPr lang="en-US" sz="1800" b="1" i="1" dirty="0"/>
              <a:t>is the only school in Raigad district and</a:t>
            </a:r>
          </a:p>
          <a:p>
            <a:r>
              <a:rPr lang="en-US" sz="1800" b="1" i="1" dirty="0" err="1"/>
              <a:t>Navi</a:t>
            </a:r>
            <a:r>
              <a:rPr lang="en-US" sz="1800" b="1" i="1" dirty="0"/>
              <a:t> Mumbai to receive the '</a:t>
            </a:r>
            <a:r>
              <a:rPr lang="en-US" sz="1800" b="1" i="1" dirty="0" err="1"/>
              <a:t>Swachh</a:t>
            </a:r>
            <a:endParaRPr lang="en-US" sz="1800" b="1" i="1" dirty="0"/>
          </a:p>
          <a:p>
            <a:r>
              <a:rPr lang="en-US" sz="1800" b="1" i="1" dirty="0" err="1"/>
              <a:t>Vidyalaya</a:t>
            </a:r>
            <a:r>
              <a:rPr lang="en-US" sz="1800" b="1" i="1" dirty="0"/>
              <a:t> </a:t>
            </a:r>
            <a:r>
              <a:rPr lang="en-US" sz="1800" b="1" i="1" dirty="0" err="1"/>
              <a:t>Puraskar</a:t>
            </a:r>
            <a:r>
              <a:rPr lang="en-US" sz="1800" b="1" i="1" dirty="0"/>
              <a:t>’ from the Government</a:t>
            </a:r>
          </a:p>
          <a:p>
            <a:r>
              <a:rPr lang="en-IN" sz="1800" b="1" i="1" dirty="0"/>
              <a:t>of India</a:t>
            </a:r>
            <a:r>
              <a:rPr lang="en-IN" sz="1800" i="1" dirty="0"/>
              <a:t>.</a:t>
            </a:r>
            <a:endParaRPr sz="2100" i="1" dirty="0">
              <a:latin typeface="Times New Roman"/>
              <a:cs typeface="Times New Roman"/>
            </a:endParaRPr>
          </a:p>
        </p:txBody>
      </p:sp>
      <p:pic>
        <p:nvPicPr>
          <p:cNvPr id="5" name="object 5"/>
          <p:cNvPicPr/>
          <p:nvPr/>
        </p:nvPicPr>
        <p:blipFill>
          <a:blip r:embed="rId2" cstate="print"/>
          <a:stretch>
            <a:fillRect/>
          </a:stretch>
        </p:blipFill>
        <p:spPr>
          <a:xfrm>
            <a:off x="629412" y="3093720"/>
            <a:ext cx="3930395" cy="23576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70" y="929906"/>
            <a:ext cx="8606790" cy="781050"/>
          </a:xfrm>
          <a:prstGeom prst="rect">
            <a:avLst/>
          </a:prstGeom>
        </p:spPr>
        <p:txBody>
          <a:bodyPr vert="horz" wrap="square" lIns="0" tIns="13335" rIns="0" bIns="0" rtlCol="0">
            <a:spAutoFit/>
          </a:bodyPr>
          <a:lstStyle/>
          <a:p>
            <a:pPr marL="2551430">
              <a:lnSpc>
                <a:spcPct val="100000"/>
              </a:lnSpc>
              <a:spcBef>
                <a:spcPts val="105"/>
              </a:spcBef>
            </a:pPr>
            <a:r>
              <a:rPr sz="4950" b="1" i="1" dirty="0">
                <a:latin typeface="Gill Sans MT"/>
                <a:cs typeface="Gill Sans MT"/>
              </a:rPr>
              <a:t>MY</a:t>
            </a:r>
            <a:r>
              <a:rPr sz="4950" b="1" i="1" spc="-60" dirty="0">
                <a:latin typeface="Gill Sans MT"/>
                <a:cs typeface="Gill Sans MT"/>
              </a:rPr>
              <a:t> </a:t>
            </a:r>
            <a:r>
              <a:rPr sz="4950" b="1" i="1" spc="-10" dirty="0">
                <a:latin typeface="Gill Sans MT"/>
                <a:cs typeface="Gill Sans MT"/>
              </a:rPr>
              <a:t>PRINCIPAL</a:t>
            </a:r>
            <a:endParaRPr sz="4950" dirty="0">
              <a:latin typeface="Gill Sans MT"/>
              <a:cs typeface="Gill Sans MT"/>
            </a:endParaRPr>
          </a:p>
        </p:txBody>
      </p:sp>
      <p:sp>
        <p:nvSpPr>
          <p:cNvPr id="3" name="object 3"/>
          <p:cNvSpPr txBox="1"/>
          <p:nvPr/>
        </p:nvSpPr>
        <p:spPr>
          <a:xfrm>
            <a:off x="5105400" y="1711399"/>
            <a:ext cx="4876800" cy="4847481"/>
          </a:xfrm>
          <a:prstGeom prst="rect">
            <a:avLst/>
          </a:prstGeom>
        </p:spPr>
        <p:txBody>
          <a:bodyPr vert="horz" wrap="square" lIns="0" tIns="12700" rIns="0" bIns="0" rtlCol="0">
            <a:spAutoFit/>
          </a:bodyPr>
          <a:lstStyle/>
          <a:p>
            <a:pPr marL="34290">
              <a:lnSpc>
                <a:spcPts val="1739"/>
              </a:lnSpc>
              <a:spcBef>
                <a:spcPts val="100"/>
              </a:spcBef>
            </a:pPr>
            <a:r>
              <a:rPr lang="en-US" sz="1750" b="1" i="1" dirty="0">
                <a:latin typeface="Times New Roman"/>
                <a:cs typeface="Times New Roman"/>
              </a:rPr>
              <a:t>Mrs. Raj </a:t>
            </a:r>
            <a:r>
              <a:rPr lang="en-US" sz="1750" b="1" i="1" dirty="0" err="1">
                <a:latin typeface="Times New Roman"/>
                <a:cs typeface="Times New Roman"/>
              </a:rPr>
              <a:t>Aloni</a:t>
            </a:r>
            <a:r>
              <a:rPr lang="en-US" sz="1750" b="1" i="1" dirty="0">
                <a:latin typeface="Times New Roman"/>
                <a:cs typeface="Times New Roman"/>
              </a:rPr>
              <a:t> is the Principal of our school. She</a:t>
            </a:r>
          </a:p>
          <a:p>
            <a:pPr marL="34290">
              <a:lnSpc>
                <a:spcPts val="1739"/>
              </a:lnSpc>
              <a:spcBef>
                <a:spcPts val="100"/>
              </a:spcBef>
            </a:pPr>
            <a:r>
              <a:rPr lang="en-US" sz="1750" b="1" i="1" dirty="0">
                <a:latin typeface="Times New Roman"/>
                <a:cs typeface="Times New Roman"/>
              </a:rPr>
              <a:t>is the proud recipient of the prestigious</a:t>
            </a:r>
          </a:p>
          <a:p>
            <a:pPr marL="34290">
              <a:lnSpc>
                <a:spcPts val="1739"/>
              </a:lnSpc>
              <a:spcBef>
                <a:spcPts val="100"/>
              </a:spcBef>
            </a:pPr>
            <a:r>
              <a:rPr lang="en-US" sz="1750" b="1" i="1" dirty="0">
                <a:latin typeface="Times New Roman"/>
                <a:cs typeface="Times New Roman"/>
              </a:rPr>
              <a:t>“Maharashtra State Best Teacher’s Award” for the</a:t>
            </a:r>
          </a:p>
          <a:p>
            <a:pPr marL="34290">
              <a:lnSpc>
                <a:spcPts val="1739"/>
              </a:lnSpc>
              <a:spcBef>
                <a:spcPts val="100"/>
              </a:spcBef>
            </a:pPr>
            <a:r>
              <a:rPr lang="en-US" sz="1750" b="1" i="1" dirty="0">
                <a:latin typeface="Times New Roman"/>
                <a:cs typeface="Times New Roman"/>
              </a:rPr>
              <a:t>Academic Year 2005-2006, received at the hands of</a:t>
            </a:r>
          </a:p>
          <a:p>
            <a:pPr marL="34290">
              <a:lnSpc>
                <a:spcPts val="1739"/>
              </a:lnSpc>
              <a:spcBef>
                <a:spcPts val="100"/>
              </a:spcBef>
            </a:pPr>
            <a:r>
              <a:rPr lang="en-US" sz="1750" b="1" i="1" dirty="0">
                <a:latin typeface="Times New Roman"/>
                <a:cs typeface="Times New Roman"/>
              </a:rPr>
              <a:t>Honorable Education Minister Mr. Vasant </a:t>
            </a:r>
            <a:r>
              <a:rPr lang="en-US" sz="1750" b="1" i="1" dirty="0" err="1">
                <a:latin typeface="Times New Roman"/>
                <a:cs typeface="Times New Roman"/>
              </a:rPr>
              <a:t>Purke</a:t>
            </a:r>
            <a:r>
              <a:rPr lang="en-US" sz="1750" b="1" i="1" dirty="0">
                <a:latin typeface="Times New Roman"/>
                <a:cs typeface="Times New Roman"/>
              </a:rPr>
              <a:t>.</a:t>
            </a:r>
          </a:p>
          <a:p>
            <a:pPr marL="34290">
              <a:lnSpc>
                <a:spcPts val="1739"/>
              </a:lnSpc>
              <a:spcBef>
                <a:spcPts val="100"/>
              </a:spcBef>
            </a:pPr>
            <a:r>
              <a:rPr lang="en-US" sz="1750" b="1" i="1" dirty="0">
                <a:latin typeface="Times New Roman"/>
                <a:cs typeface="Times New Roman"/>
              </a:rPr>
              <a:t>She had earlier been awarded the “Best Teacher’s</a:t>
            </a:r>
          </a:p>
          <a:p>
            <a:pPr marL="34290">
              <a:lnSpc>
                <a:spcPts val="1739"/>
              </a:lnSpc>
              <a:spcBef>
                <a:spcPts val="100"/>
              </a:spcBef>
            </a:pPr>
            <a:r>
              <a:rPr lang="en-US" sz="1750" b="1" i="1" dirty="0">
                <a:latin typeface="Times New Roman"/>
                <a:cs typeface="Times New Roman"/>
              </a:rPr>
              <a:t>Award” for the Academic Year 2002 by The</a:t>
            </a:r>
          </a:p>
          <a:p>
            <a:pPr marL="34290">
              <a:lnSpc>
                <a:spcPts val="1739"/>
              </a:lnSpc>
              <a:spcBef>
                <a:spcPts val="100"/>
              </a:spcBef>
            </a:pPr>
            <a:r>
              <a:rPr lang="en-US" sz="1750" b="1" i="1" dirty="0">
                <a:latin typeface="Times New Roman"/>
                <a:cs typeface="Times New Roman"/>
              </a:rPr>
              <a:t>Muslim Council of India” for her distinguished</a:t>
            </a:r>
          </a:p>
          <a:p>
            <a:pPr marL="34290">
              <a:lnSpc>
                <a:spcPts val="1739"/>
              </a:lnSpc>
              <a:spcBef>
                <a:spcPts val="100"/>
              </a:spcBef>
            </a:pPr>
            <a:r>
              <a:rPr lang="en-US" sz="1750" b="1" i="1" dirty="0">
                <a:latin typeface="Times New Roman"/>
                <a:cs typeface="Times New Roman"/>
              </a:rPr>
              <a:t>service in academic and social development. Our</a:t>
            </a:r>
          </a:p>
          <a:p>
            <a:pPr marL="34290">
              <a:lnSpc>
                <a:spcPts val="1739"/>
              </a:lnSpc>
              <a:spcBef>
                <a:spcPts val="100"/>
              </a:spcBef>
            </a:pPr>
            <a:r>
              <a:rPr lang="en-US" sz="1750" b="1" i="1" dirty="0">
                <a:latin typeface="Times New Roman"/>
                <a:cs typeface="Times New Roman"/>
              </a:rPr>
              <a:t>Principal is able, highly qualified and hard</a:t>
            </a:r>
          </a:p>
          <a:p>
            <a:pPr marL="34290">
              <a:lnSpc>
                <a:spcPts val="1739"/>
              </a:lnSpc>
              <a:spcBef>
                <a:spcPts val="100"/>
              </a:spcBef>
            </a:pPr>
            <a:r>
              <a:rPr lang="en-US" sz="1750" b="1" i="1" dirty="0">
                <a:latin typeface="Times New Roman"/>
                <a:cs typeface="Times New Roman"/>
              </a:rPr>
              <a:t>working. She is very noble and honest. She takes</a:t>
            </a:r>
          </a:p>
          <a:p>
            <a:pPr marL="34290">
              <a:lnSpc>
                <a:spcPts val="1739"/>
              </a:lnSpc>
              <a:spcBef>
                <a:spcPts val="100"/>
              </a:spcBef>
            </a:pPr>
            <a:r>
              <a:rPr lang="en-US" sz="1750" b="1" i="1" dirty="0">
                <a:latin typeface="Times New Roman"/>
                <a:cs typeface="Times New Roman"/>
              </a:rPr>
              <a:t>great interest in her work. She is very kind and</a:t>
            </a:r>
          </a:p>
          <a:p>
            <a:pPr marL="34290">
              <a:lnSpc>
                <a:spcPts val="1739"/>
              </a:lnSpc>
              <a:spcBef>
                <a:spcPts val="100"/>
              </a:spcBef>
            </a:pPr>
            <a:r>
              <a:rPr lang="en-US" sz="1750" b="1" i="1" dirty="0">
                <a:latin typeface="Times New Roman"/>
                <a:cs typeface="Times New Roman"/>
              </a:rPr>
              <a:t>warm hearted and thus very approachable and</a:t>
            </a:r>
          </a:p>
          <a:p>
            <a:pPr marL="34290">
              <a:lnSpc>
                <a:spcPts val="1739"/>
              </a:lnSpc>
              <a:spcBef>
                <a:spcPts val="100"/>
              </a:spcBef>
            </a:pPr>
            <a:r>
              <a:rPr lang="en-US" sz="1750" b="1" i="1" dirty="0">
                <a:latin typeface="Times New Roman"/>
                <a:cs typeface="Times New Roman"/>
              </a:rPr>
              <a:t>friendly towards the students. She is the kind of</a:t>
            </a:r>
          </a:p>
          <a:p>
            <a:pPr marL="34290">
              <a:lnSpc>
                <a:spcPts val="1739"/>
              </a:lnSpc>
              <a:spcBef>
                <a:spcPts val="100"/>
              </a:spcBef>
            </a:pPr>
            <a:r>
              <a:rPr lang="en-US" sz="1750" b="1" i="1" dirty="0">
                <a:latin typeface="Times New Roman"/>
                <a:cs typeface="Times New Roman"/>
              </a:rPr>
              <a:t>mentor and guide that every student wishes to</a:t>
            </a:r>
          </a:p>
          <a:p>
            <a:pPr marL="34290">
              <a:lnSpc>
                <a:spcPts val="1739"/>
              </a:lnSpc>
              <a:spcBef>
                <a:spcPts val="100"/>
              </a:spcBef>
            </a:pPr>
            <a:r>
              <a:rPr lang="en-US" sz="1750" b="1" i="1" dirty="0">
                <a:latin typeface="Times New Roman"/>
                <a:cs typeface="Times New Roman"/>
              </a:rPr>
              <a:t>have in their life. Her academic excellence as an</a:t>
            </a:r>
          </a:p>
          <a:p>
            <a:pPr marL="34290">
              <a:lnSpc>
                <a:spcPts val="1739"/>
              </a:lnSpc>
              <a:spcBef>
                <a:spcPts val="100"/>
              </a:spcBef>
            </a:pPr>
            <a:r>
              <a:rPr lang="en-US" sz="1750" b="1" i="1" dirty="0">
                <a:latin typeface="Times New Roman"/>
                <a:cs typeface="Times New Roman"/>
              </a:rPr>
              <a:t>extraordinary teacher, has won her many prizes in</a:t>
            </a:r>
          </a:p>
          <a:p>
            <a:pPr marL="34290">
              <a:lnSpc>
                <a:spcPts val="1739"/>
              </a:lnSpc>
              <a:spcBef>
                <a:spcPts val="100"/>
              </a:spcBef>
            </a:pPr>
            <a:r>
              <a:rPr lang="en-US" sz="1750" b="1" i="1" dirty="0">
                <a:latin typeface="Times New Roman"/>
                <a:cs typeface="Times New Roman"/>
              </a:rPr>
              <a:t>Science exhibition for 11 years at ward and</a:t>
            </a:r>
          </a:p>
          <a:p>
            <a:pPr marL="34290">
              <a:lnSpc>
                <a:spcPts val="1739"/>
              </a:lnSpc>
              <a:spcBef>
                <a:spcPts val="100"/>
              </a:spcBef>
            </a:pPr>
            <a:r>
              <a:rPr lang="en-US" sz="1750" b="1" i="1" dirty="0">
                <a:latin typeface="Times New Roman"/>
                <a:cs typeface="Times New Roman"/>
              </a:rPr>
              <a:t>regional level and on 4 occasions went up to State</a:t>
            </a:r>
          </a:p>
          <a:p>
            <a:pPr marL="34290">
              <a:lnSpc>
                <a:spcPts val="1739"/>
              </a:lnSpc>
              <a:spcBef>
                <a:spcPts val="100"/>
              </a:spcBef>
            </a:pPr>
            <a:r>
              <a:rPr lang="en-US" sz="1750" b="1" i="1" dirty="0">
                <a:latin typeface="Times New Roman"/>
                <a:cs typeface="Times New Roman"/>
              </a:rPr>
              <a:t>Level. There is no replacement for this Principal</a:t>
            </a:r>
          </a:p>
          <a:p>
            <a:pPr marL="34290">
              <a:lnSpc>
                <a:spcPts val="1739"/>
              </a:lnSpc>
              <a:spcBef>
                <a:spcPts val="100"/>
              </a:spcBef>
            </a:pPr>
            <a:r>
              <a:rPr lang="en-US" sz="1750" b="1" i="1" dirty="0">
                <a:latin typeface="Times New Roman"/>
                <a:cs typeface="Times New Roman"/>
              </a:rPr>
              <a:t>for she is the Best principal of our Best School!.</a:t>
            </a:r>
            <a:endParaRPr sz="1750" b="1" i="1" dirty="0">
              <a:latin typeface="Times New Roman"/>
              <a:cs typeface="Times New Roman"/>
            </a:endParaRPr>
          </a:p>
        </p:txBody>
      </p:sp>
      <p:pic>
        <p:nvPicPr>
          <p:cNvPr id="4" name="object 4"/>
          <p:cNvPicPr/>
          <p:nvPr/>
        </p:nvPicPr>
        <p:blipFill>
          <a:blip r:embed="rId2" cstate="print"/>
          <a:stretch>
            <a:fillRect/>
          </a:stretch>
        </p:blipFill>
        <p:spPr>
          <a:xfrm>
            <a:off x="278892" y="2729483"/>
            <a:ext cx="4631435" cy="30876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003581"/>
            <a:ext cx="8606790" cy="781050"/>
          </a:xfrm>
          <a:prstGeom prst="rect">
            <a:avLst/>
          </a:prstGeom>
        </p:spPr>
        <p:txBody>
          <a:bodyPr vert="horz" wrap="square" lIns="0" tIns="13335" rIns="0" bIns="0" rtlCol="0">
            <a:spAutoFit/>
          </a:bodyPr>
          <a:lstStyle/>
          <a:p>
            <a:pPr marL="2313940">
              <a:lnSpc>
                <a:spcPct val="100000"/>
              </a:lnSpc>
              <a:spcBef>
                <a:spcPts val="105"/>
              </a:spcBef>
            </a:pPr>
            <a:r>
              <a:rPr sz="4950" b="1" i="1" dirty="0">
                <a:latin typeface="Gill Sans MT"/>
                <a:cs typeface="Gill Sans MT"/>
              </a:rPr>
              <a:t>My</a:t>
            </a:r>
            <a:r>
              <a:rPr sz="4950" b="1" i="1" spc="-35" dirty="0">
                <a:latin typeface="Gill Sans MT"/>
                <a:cs typeface="Gill Sans MT"/>
              </a:rPr>
              <a:t> </a:t>
            </a:r>
            <a:r>
              <a:rPr sz="4950" b="1" i="1" dirty="0">
                <a:latin typeface="Gill Sans MT"/>
                <a:cs typeface="Gill Sans MT"/>
              </a:rPr>
              <a:t>Class</a:t>
            </a:r>
            <a:r>
              <a:rPr sz="4950" b="1" i="1" spc="-750" dirty="0">
                <a:latin typeface="Gill Sans MT"/>
                <a:cs typeface="Gill Sans MT"/>
              </a:rPr>
              <a:t> </a:t>
            </a:r>
            <a:r>
              <a:rPr sz="4950" b="1" i="1" spc="-585" dirty="0">
                <a:latin typeface="Gill Sans MT"/>
                <a:cs typeface="Gill Sans MT"/>
              </a:rPr>
              <a:t>T</a:t>
            </a:r>
            <a:r>
              <a:rPr sz="4950" b="1" i="1" spc="10" dirty="0">
                <a:latin typeface="Gill Sans MT"/>
                <a:cs typeface="Gill Sans MT"/>
              </a:rPr>
              <a:t>e</a:t>
            </a:r>
            <a:r>
              <a:rPr sz="4950" b="1" i="1" dirty="0">
                <a:latin typeface="Gill Sans MT"/>
                <a:cs typeface="Gill Sans MT"/>
              </a:rPr>
              <a:t>a</a:t>
            </a:r>
            <a:r>
              <a:rPr sz="4950" b="1" i="1" spc="10" dirty="0">
                <a:latin typeface="Gill Sans MT"/>
                <a:cs typeface="Gill Sans MT"/>
              </a:rPr>
              <a:t>c</a:t>
            </a:r>
            <a:r>
              <a:rPr sz="4950" b="1" i="1" spc="50" dirty="0">
                <a:latin typeface="Gill Sans MT"/>
                <a:cs typeface="Gill Sans MT"/>
              </a:rPr>
              <a:t>h</a:t>
            </a:r>
            <a:r>
              <a:rPr sz="4950" b="1" i="1" spc="10" dirty="0">
                <a:latin typeface="Gill Sans MT"/>
                <a:cs typeface="Gill Sans MT"/>
              </a:rPr>
              <a:t>er</a:t>
            </a:r>
            <a:endParaRPr sz="4950" dirty="0">
              <a:latin typeface="Gill Sans MT"/>
              <a:cs typeface="Gill Sans MT"/>
            </a:endParaRPr>
          </a:p>
        </p:txBody>
      </p:sp>
      <p:sp>
        <p:nvSpPr>
          <p:cNvPr id="12" name="object 12"/>
          <p:cNvSpPr txBox="1"/>
          <p:nvPr/>
        </p:nvSpPr>
        <p:spPr>
          <a:xfrm>
            <a:off x="5193378" y="3996635"/>
            <a:ext cx="4345940" cy="304165"/>
          </a:xfrm>
          <a:prstGeom prst="rect">
            <a:avLst/>
          </a:prstGeom>
        </p:spPr>
        <p:txBody>
          <a:bodyPr vert="horz" wrap="square" lIns="0" tIns="15875" rIns="0" bIns="0" rtlCol="0">
            <a:spAutoFit/>
          </a:bodyPr>
          <a:lstStyle/>
          <a:p>
            <a:pPr marL="12700">
              <a:lnSpc>
                <a:spcPct val="100000"/>
              </a:lnSpc>
              <a:spcBef>
                <a:spcPts val="125"/>
              </a:spcBef>
            </a:pPr>
            <a:endParaRPr sz="1800" dirty="0">
              <a:latin typeface="Times New Roman"/>
              <a:cs typeface="Times New Roman"/>
            </a:endParaRPr>
          </a:p>
        </p:txBody>
      </p:sp>
      <p:grpSp>
        <p:nvGrpSpPr>
          <p:cNvPr id="16" name="object 16"/>
          <p:cNvGrpSpPr/>
          <p:nvPr/>
        </p:nvGrpSpPr>
        <p:grpSpPr>
          <a:xfrm>
            <a:off x="1176527" y="2401823"/>
            <a:ext cx="2834640" cy="4314825"/>
            <a:chOff x="1176527" y="2401823"/>
            <a:chExt cx="2834640" cy="4314825"/>
          </a:xfrm>
        </p:grpSpPr>
        <p:pic>
          <p:nvPicPr>
            <p:cNvPr id="17" name="object 17"/>
            <p:cNvPicPr/>
            <p:nvPr/>
          </p:nvPicPr>
          <p:blipFill>
            <a:blip r:embed="rId2" cstate="print"/>
            <a:stretch>
              <a:fillRect/>
            </a:stretch>
          </p:blipFill>
          <p:spPr>
            <a:xfrm>
              <a:off x="1176527" y="6132576"/>
              <a:ext cx="2834639" cy="583691"/>
            </a:xfrm>
            <a:prstGeom prst="rect">
              <a:avLst/>
            </a:prstGeom>
          </p:spPr>
        </p:pic>
        <p:pic>
          <p:nvPicPr>
            <p:cNvPr id="18" name="object 18"/>
            <p:cNvPicPr/>
            <p:nvPr/>
          </p:nvPicPr>
          <p:blipFill>
            <a:blip r:embed="rId3" cstate="print"/>
            <a:stretch>
              <a:fillRect/>
            </a:stretch>
          </p:blipFill>
          <p:spPr>
            <a:xfrm>
              <a:off x="1191768" y="2401823"/>
              <a:ext cx="2805683" cy="3741419"/>
            </a:xfrm>
            <a:prstGeom prst="rect">
              <a:avLst/>
            </a:prstGeom>
          </p:spPr>
        </p:pic>
      </p:grpSp>
      <p:sp>
        <p:nvSpPr>
          <p:cNvPr id="19" name="Rectangle 18"/>
          <p:cNvSpPr/>
          <p:nvPr/>
        </p:nvSpPr>
        <p:spPr>
          <a:xfrm>
            <a:off x="4114800" y="2100703"/>
            <a:ext cx="5715000" cy="4524315"/>
          </a:xfrm>
          <a:prstGeom prst="rect">
            <a:avLst/>
          </a:prstGeom>
        </p:spPr>
        <p:txBody>
          <a:bodyPr wrap="square">
            <a:spAutoFit/>
          </a:bodyPr>
          <a:lstStyle/>
          <a:p>
            <a:r>
              <a:rPr lang="en-US" sz="1600" b="1" i="1" dirty="0"/>
              <a:t>A teacher is a person who plays a pivotal role in molding a student’s life. My class teacher’s name is Satinder Kaur. She teaches us Social Science. She knows that our boring part of SST is History so to make us remember everything she makes her lessons interesting. She explains all our doubts very patiently even if some of us may have them repeatedly. She is very calm and is very encouraging towards all the students. She motivates the students to keep trying and learning even if they do not show immediate results. She explains things in simple and clear manner. She is gentle and soft-spoken. She is always ready to help her pupils. She always wants us to be disciplined and tidy. She makes her teaching interesting with the help of videos, charts etc. and due to her good qualities students always praise her and hold her in high esteem. I always take care to do well in the class and try to be like her. I am proud of my class teacher.</a:t>
            </a:r>
            <a:endParaRPr lang="en-IN" sz="1600" b="1"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024509"/>
            <a:ext cx="8606790" cy="781050"/>
          </a:xfrm>
          <a:prstGeom prst="rect">
            <a:avLst/>
          </a:prstGeom>
        </p:spPr>
        <p:txBody>
          <a:bodyPr vert="horz" wrap="square" lIns="0" tIns="13335" rIns="0" bIns="0" rtlCol="0">
            <a:spAutoFit/>
          </a:bodyPr>
          <a:lstStyle/>
          <a:p>
            <a:pPr marL="1885314">
              <a:lnSpc>
                <a:spcPct val="100000"/>
              </a:lnSpc>
              <a:spcBef>
                <a:spcPts val="105"/>
              </a:spcBef>
            </a:pPr>
            <a:r>
              <a:rPr sz="4950" b="1" i="1" dirty="0">
                <a:latin typeface="Gill Sans MT"/>
                <a:cs typeface="Gill Sans MT"/>
              </a:rPr>
              <a:t>My</a:t>
            </a:r>
            <a:r>
              <a:rPr sz="4950" b="1" i="1" spc="-25" dirty="0">
                <a:latin typeface="Gill Sans MT"/>
                <a:cs typeface="Gill Sans MT"/>
              </a:rPr>
              <a:t> </a:t>
            </a:r>
            <a:r>
              <a:rPr sz="4950" b="1" i="1" dirty="0">
                <a:latin typeface="Gill Sans MT"/>
                <a:cs typeface="Gill Sans MT"/>
              </a:rPr>
              <a:t>Subject</a:t>
            </a:r>
            <a:r>
              <a:rPr sz="4950" b="1" i="1" spc="-800" dirty="0">
                <a:latin typeface="Gill Sans MT"/>
                <a:cs typeface="Gill Sans MT"/>
              </a:rPr>
              <a:t> </a:t>
            </a:r>
            <a:r>
              <a:rPr sz="4950" b="1" i="1" spc="-535" dirty="0">
                <a:latin typeface="Gill Sans MT"/>
                <a:cs typeface="Gill Sans MT"/>
              </a:rPr>
              <a:t>T</a:t>
            </a:r>
            <a:r>
              <a:rPr sz="4950" b="1" i="1" spc="10" dirty="0">
                <a:latin typeface="Gill Sans MT"/>
                <a:cs typeface="Gill Sans MT"/>
              </a:rPr>
              <a:t>e</a:t>
            </a:r>
            <a:r>
              <a:rPr sz="4950" b="1" i="1" dirty="0">
                <a:latin typeface="Gill Sans MT"/>
                <a:cs typeface="Gill Sans MT"/>
              </a:rPr>
              <a:t>a</a:t>
            </a:r>
            <a:r>
              <a:rPr sz="4950" b="1" i="1" spc="10" dirty="0">
                <a:latin typeface="Gill Sans MT"/>
                <a:cs typeface="Gill Sans MT"/>
              </a:rPr>
              <a:t>c</a:t>
            </a:r>
            <a:r>
              <a:rPr sz="4950" b="1" i="1" dirty="0">
                <a:latin typeface="Gill Sans MT"/>
                <a:cs typeface="Gill Sans MT"/>
              </a:rPr>
              <a:t>h</a:t>
            </a:r>
            <a:r>
              <a:rPr sz="4950" b="1" i="1" spc="10" dirty="0">
                <a:latin typeface="Gill Sans MT"/>
                <a:cs typeface="Gill Sans MT"/>
              </a:rPr>
              <a:t>e</a:t>
            </a:r>
            <a:r>
              <a:rPr sz="4950" b="1" i="1" spc="130" dirty="0">
                <a:latin typeface="Gill Sans MT"/>
                <a:cs typeface="Gill Sans MT"/>
              </a:rPr>
              <a:t>r</a:t>
            </a:r>
            <a:r>
              <a:rPr sz="4950" b="1" i="1" spc="10" dirty="0">
                <a:latin typeface="Gill Sans MT"/>
                <a:cs typeface="Gill Sans MT"/>
              </a:rPr>
              <a:t>s</a:t>
            </a:r>
            <a:endParaRPr sz="4950" dirty="0">
              <a:latin typeface="Gill Sans MT"/>
              <a:cs typeface="Gill Sans MT"/>
            </a:endParaRPr>
          </a:p>
        </p:txBody>
      </p:sp>
      <p:grpSp>
        <p:nvGrpSpPr>
          <p:cNvPr id="8" name="object 8"/>
          <p:cNvGrpSpPr/>
          <p:nvPr/>
        </p:nvGrpSpPr>
        <p:grpSpPr>
          <a:xfrm>
            <a:off x="609600" y="2438400"/>
            <a:ext cx="2601595" cy="4076700"/>
            <a:chOff x="1272540" y="2639567"/>
            <a:chExt cx="2601595" cy="4076700"/>
          </a:xfrm>
        </p:grpSpPr>
        <p:pic>
          <p:nvPicPr>
            <p:cNvPr id="9" name="object 9"/>
            <p:cNvPicPr/>
            <p:nvPr/>
          </p:nvPicPr>
          <p:blipFill>
            <a:blip r:embed="rId2" cstate="print"/>
            <a:stretch>
              <a:fillRect/>
            </a:stretch>
          </p:blipFill>
          <p:spPr>
            <a:xfrm>
              <a:off x="1272540" y="5684520"/>
              <a:ext cx="2601467" cy="1031747"/>
            </a:xfrm>
            <a:prstGeom prst="rect">
              <a:avLst/>
            </a:prstGeom>
          </p:spPr>
        </p:pic>
        <p:pic>
          <p:nvPicPr>
            <p:cNvPr id="10" name="object 10"/>
            <p:cNvPicPr/>
            <p:nvPr/>
          </p:nvPicPr>
          <p:blipFill>
            <a:blip r:embed="rId3" cstate="print"/>
            <a:stretch>
              <a:fillRect/>
            </a:stretch>
          </p:blipFill>
          <p:spPr>
            <a:xfrm>
              <a:off x="1287779" y="2639567"/>
              <a:ext cx="2572511" cy="3057144"/>
            </a:xfrm>
            <a:prstGeom prst="rect">
              <a:avLst/>
            </a:prstGeom>
          </p:spPr>
        </p:pic>
      </p:grpSp>
      <p:sp>
        <p:nvSpPr>
          <p:cNvPr id="11" name="Rectangle 10"/>
          <p:cNvSpPr/>
          <p:nvPr/>
        </p:nvSpPr>
        <p:spPr>
          <a:xfrm>
            <a:off x="3810000" y="1752600"/>
            <a:ext cx="6248400" cy="5016758"/>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An English teacher is responsible for ensuring that students learn proper grammar, writing, and reading comprehension. My English teacher is </a:t>
            </a:r>
            <a:r>
              <a:rPr lang="en-US" sz="2000" b="0" cap="none" spc="0" dirty="0" err="1">
                <a:ln w="0"/>
                <a:solidFill>
                  <a:schemeClr val="tx1"/>
                </a:solidFill>
                <a:effectLst>
                  <a:outerShdw blurRad="38100" dist="19050" dir="2700000" algn="tl" rotWithShape="0">
                    <a:schemeClr val="dk1">
                      <a:alpha val="40000"/>
                    </a:schemeClr>
                  </a:outerShdw>
                </a:effectLst>
              </a:rPr>
              <a:t>Dipali</a:t>
            </a:r>
            <a:r>
              <a:rPr lang="en-US" sz="2000" b="0" cap="none" spc="0" dirty="0">
                <a:ln w="0"/>
                <a:solidFill>
                  <a:schemeClr val="tx1"/>
                </a:solidFill>
                <a:effectLst>
                  <a:outerShdw blurRad="38100" dist="19050" dir="2700000" algn="tl" rotWithShape="0">
                    <a:schemeClr val="dk1">
                      <a:alpha val="40000"/>
                    </a:schemeClr>
                  </a:outerShdw>
                </a:effectLst>
              </a:rPr>
              <a:t> </a:t>
            </a:r>
            <a:r>
              <a:rPr lang="en-US" sz="2000" b="0" cap="none" spc="0" dirty="0" err="1">
                <a:ln w="0"/>
                <a:solidFill>
                  <a:schemeClr val="tx1"/>
                </a:solidFill>
                <a:effectLst>
                  <a:outerShdw blurRad="38100" dist="19050" dir="2700000" algn="tl" rotWithShape="0">
                    <a:schemeClr val="dk1">
                      <a:alpha val="40000"/>
                    </a:schemeClr>
                  </a:outerShdw>
                </a:effectLst>
              </a:rPr>
              <a:t>Patil</a:t>
            </a:r>
            <a:r>
              <a:rPr lang="en-US" sz="2000" b="0" cap="none" spc="0" dirty="0">
                <a:ln w="0"/>
                <a:solidFill>
                  <a:schemeClr val="tx1"/>
                </a:solidFill>
                <a:effectLst>
                  <a:outerShdw blurRad="38100" dist="19050" dir="2700000" algn="tl" rotWithShape="0">
                    <a:schemeClr val="dk1">
                      <a:alpha val="40000"/>
                    </a:schemeClr>
                  </a:outerShdw>
                </a:effectLst>
              </a:rPr>
              <a:t>. Everybody just loves the way she teaches. She is gentle and soft-spoken I have never met a person with such fluency in my lifetime. She focuses on our basics and believes that an individual must have a strong fundamental concept to grab advanced knowledge quickly. She likes to explain the lessons by using real-life examples which make it easier for the students to understand. She is very patient with us and all our doubts. She not only teaches us things which are in our syllabus but also encourages us to read books and articles from the library so that we could gain additional knowledge. I am glad that </a:t>
            </a:r>
            <a:r>
              <a:rPr lang="en-US" sz="2000" b="0" cap="none" spc="0" dirty="0" err="1">
                <a:ln w="0"/>
                <a:solidFill>
                  <a:schemeClr val="tx1"/>
                </a:solidFill>
                <a:effectLst>
                  <a:outerShdw blurRad="38100" dist="19050" dir="2700000" algn="tl" rotWithShape="0">
                    <a:schemeClr val="dk1">
                      <a:alpha val="40000"/>
                    </a:schemeClr>
                  </a:outerShdw>
                </a:effectLst>
              </a:rPr>
              <a:t>Dipali</a:t>
            </a:r>
            <a:r>
              <a:rPr lang="en-US" sz="2000" b="0" cap="none" spc="0" dirty="0">
                <a:ln w="0"/>
                <a:solidFill>
                  <a:schemeClr val="tx1"/>
                </a:solidFill>
                <a:effectLst>
                  <a:outerShdw blurRad="38100" dist="19050" dir="2700000" algn="tl" rotWithShape="0">
                    <a:schemeClr val="dk1">
                      <a:alpha val="40000"/>
                    </a:schemeClr>
                  </a:outerShdw>
                </a:effectLst>
              </a:rPr>
              <a:t> </a:t>
            </a:r>
            <a:r>
              <a:rPr lang="en-US" sz="2000" b="0" cap="none" spc="0" dirty="0" err="1">
                <a:ln w="0"/>
                <a:solidFill>
                  <a:schemeClr val="tx1"/>
                </a:solidFill>
                <a:effectLst>
                  <a:outerShdw blurRad="38100" dist="19050" dir="2700000" algn="tl" rotWithShape="0">
                    <a:schemeClr val="dk1">
                      <a:alpha val="40000"/>
                    </a:schemeClr>
                  </a:outerShdw>
                </a:effectLst>
              </a:rPr>
              <a:t>Patil</a:t>
            </a:r>
            <a:r>
              <a:rPr lang="en-US" sz="2000" b="0" cap="none" spc="0" dirty="0">
                <a:ln w="0"/>
                <a:solidFill>
                  <a:schemeClr val="tx1"/>
                </a:solidFill>
                <a:effectLst>
                  <a:outerShdw blurRad="38100" dist="19050" dir="2700000" algn="tl" rotWithShape="0">
                    <a:schemeClr val="dk1">
                      <a:alpha val="40000"/>
                    </a:schemeClr>
                  </a:outerShdw>
                </a:effectLst>
              </a:rPr>
              <a:t> is my English Teacher.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3564890">
              <a:lnSpc>
                <a:spcPct val="100000"/>
              </a:lnSpc>
              <a:spcBef>
                <a:spcPts val="105"/>
              </a:spcBef>
            </a:pPr>
            <a:r>
              <a:rPr sz="4950" b="1" i="1" spc="-10" dirty="0">
                <a:latin typeface="Gill Sans MT"/>
                <a:cs typeface="Gill Sans MT"/>
              </a:rPr>
              <a:t>Marathi</a:t>
            </a:r>
            <a:endParaRPr sz="4950">
              <a:latin typeface="Gill Sans MT"/>
              <a:cs typeface="Gill Sans MT"/>
            </a:endParaRPr>
          </a:p>
        </p:txBody>
      </p:sp>
      <p:sp>
        <p:nvSpPr>
          <p:cNvPr id="3" name="object 3"/>
          <p:cNvSpPr txBox="1"/>
          <p:nvPr/>
        </p:nvSpPr>
        <p:spPr>
          <a:xfrm>
            <a:off x="5213060" y="2367788"/>
            <a:ext cx="4500880" cy="3458210"/>
          </a:xfrm>
          <a:prstGeom prst="rect">
            <a:avLst/>
          </a:prstGeom>
        </p:spPr>
        <p:txBody>
          <a:bodyPr vert="horz" wrap="square" lIns="0" tIns="49530" rIns="0" bIns="0" rtlCol="0">
            <a:spAutoFit/>
          </a:bodyPr>
          <a:lstStyle/>
          <a:p>
            <a:pPr marL="12700" marR="5080">
              <a:lnSpc>
                <a:spcPct val="90900"/>
              </a:lnSpc>
              <a:spcBef>
                <a:spcPts val="390"/>
              </a:spcBef>
              <a:tabLst>
                <a:tab pos="2642870" algn="l"/>
              </a:tabLst>
            </a:pPr>
            <a:r>
              <a:rPr sz="2450" dirty="0">
                <a:latin typeface="Garamond"/>
                <a:cs typeface="Garamond"/>
              </a:rPr>
              <a:t>My</a:t>
            </a:r>
            <a:r>
              <a:rPr sz="2450" spc="-40" dirty="0">
                <a:latin typeface="Garamond"/>
                <a:cs typeface="Garamond"/>
              </a:rPr>
              <a:t> </a:t>
            </a:r>
            <a:r>
              <a:rPr sz="2450" dirty="0">
                <a:latin typeface="Garamond"/>
                <a:cs typeface="Garamond"/>
              </a:rPr>
              <a:t>Marathi</a:t>
            </a:r>
            <a:r>
              <a:rPr sz="2450" spc="-35" dirty="0">
                <a:latin typeface="Garamond"/>
                <a:cs typeface="Garamond"/>
              </a:rPr>
              <a:t> </a:t>
            </a:r>
            <a:r>
              <a:rPr sz="2450" dirty="0">
                <a:latin typeface="Garamond"/>
                <a:cs typeface="Garamond"/>
              </a:rPr>
              <a:t>sir</a:t>
            </a:r>
            <a:r>
              <a:rPr sz="2450" spc="-20" dirty="0">
                <a:latin typeface="Garamond"/>
                <a:cs typeface="Garamond"/>
              </a:rPr>
              <a:t> </a:t>
            </a:r>
            <a:r>
              <a:rPr sz="2450" dirty="0">
                <a:latin typeface="Garamond"/>
                <a:cs typeface="Garamond"/>
              </a:rPr>
              <a:t>is</a:t>
            </a:r>
            <a:r>
              <a:rPr sz="2450" spc="5" dirty="0">
                <a:latin typeface="Garamond"/>
                <a:cs typeface="Garamond"/>
              </a:rPr>
              <a:t> </a:t>
            </a:r>
            <a:r>
              <a:rPr sz="2450" dirty="0">
                <a:latin typeface="Garamond"/>
                <a:cs typeface="Garamond"/>
              </a:rPr>
              <a:t>Yogesh</a:t>
            </a:r>
            <a:r>
              <a:rPr sz="2450" spc="-40" dirty="0">
                <a:latin typeface="Garamond"/>
                <a:cs typeface="Garamond"/>
              </a:rPr>
              <a:t> </a:t>
            </a:r>
            <a:r>
              <a:rPr sz="2450" dirty="0">
                <a:latin typeface="Garamond"/>
                <a:cs typeface="Garamond"/>
              </a:rPr>
              <a:t>Patil</a:t>
            </a:r>
            <a:r>
              <a:rPr sz="2450" spc="-35" dirty="0">
                <a:latin typeface="Garamond"/>
                <a:cs typeface="Garamond"/>
              </a:rPr>
              <a:t> </a:t>
            </a:r>
            <a:r>
              <a:rPr sz="2450" dirty="0">
                <a:latin typeface="Garamond"/>
                <a:cs typeface="Garamond"/>
              </a:rPr>
              <a:t>sir</a:t>
            </a:r>
            <a:r>
              <a:rPr sz="2450" spc="-40" dirty="0">
                <a:latin typeface="Garamond"/>
                <a:cs typeface="Garamond"/>
              </a:rPr>
              <a:t> </a:t>
            </a:r>
            <a:r>
              <a:rPr sz="2450" spc="-50" dirty="0">
                <a:latin typeface="Garamond"/>
                <a:cs typeface="Garamond"/>
              </a:rPr>
              <a:t>I </a:t>
            </a:r>
            <a:r>
              <a:rPr sz="2450" dirty="0">
                <a:latin typeface="Garamond"/>
                <a:cs typeface="Garamond"/>
              </a:rPr>
              <a:t>love</a:t>
            </a:r>
            <a:r>
              <a:rPr sz="2450" spc="-15" dirty="0">
                <a:latin typeface="Garamond"/>
                <a:cs typeface="Garamond"/>
              </a:rPr>
              <a:t> </a:t>
            </a:r>
            <a:r>
              <a:rPr sz="2450" dirty="0">
                <a:latin typeface="Garamond"/>
                <a:cs typeface="Garamond"/>
              </a:rPr>
              <a:t>my</a:t>
            </a:r>
            <a:r>
              <a:rPr sz="2450" spc="-10" dirty="0">
                <a:latin typeface="Garamond"/>
                <a:cs typeface="Garamond"/>
              </a:rPr>
              <a:t> </a:t>
            </a:r>
            <a:r>
              <a:rPr sz="2450" dirty="0">
                <a:latin typeface="Garamond"/>
                <a:cs typeface="Garamond"/>
              </a:rPr>
              <a:t>sir</a:t>
            </a:r>
            <a:r>
              <a:rPr sz="2450" spc="-5" dirty="0">
                <a:latin typeface="Garamond"/>
                <a:cs typeface="Garamond"/>
              </a:rPr>
              <a:t> </a:t>
            </a:r>
            <a:r>
              <a:rPr sz="2450" dirty="0">
                <a:latin typeface="Garamond"/>
                <a:cs typeface="Garamond"/>
              </a:rPr>
              <a:t>and</a:t>
            </a:r>
            <a:r>
              <a:rPr sz="2450" spc="-15" dirty="0">
                <a:latin typeface="Garamond"/>
                <a:cs typeface="Garamond"/>
              </a:rPr>
              <a:t> </a:t>
            </a:r>
            <a:r>
              <a:rPr sz="2450" dirty="0">
                <a:latin typeface="Garamond"/>
                <a:cs typeface="Garamond"/>
              </a:rPr>
              <a:t>I</a:t>
            </a:r>
            <a:r>
              <a:rPr sz="2450" spc="-30" dirty="0">
                <a:latin typeface="Garamond"/>
                <a:cs typeface="Garamond"/>
              </a:rPr>
              <a:t> </a:t>
            </a:r>
            <a:r>
              <a:rPr sz="2450" dirty="0">
                <a:latin typeface="Garamond"/>
                <a:cs typeface="Garamond"/>
              </a:rPr>
              <a:t>think</a:t>
            </a:r>
            <a:r>
              <a:rPr sz="2450" spc="10" dirty="0">
                <a:latin typeface="Garamond"/>
                <a:cs typeface="Garamond"/>
              </a:rPr>
              <a:t> </a:t>
            </a:r>
            <a:r>
              <a:rPr sz="2450" dirty="0">
                <a:latin typeface="Garamond"/>
                <a:cs typeface="Garamond"/>
              </a:rPr>
              <a:t>that</a:t>
            </a:r>
            <a:r>
              <a:rPr sz="2450" spc="5" dirty="0">
                <a:latin typeface="Garamond"/>
                <a:cs typeface="Garamond"/>
              </a:rPr>
              <a:t> </a:t>
            </a:r>
            <a:r>
              <a:rPr sz="2450" dirty="0">
                <a:latin typeface="Garamond"/>
                <a:cs typeface="Garamond"/>
              </a:rPr>
              <a:t>his</a:t>
            </a:r>
            <a:r>
              <a:rPr sz="2450" spc="-35" dirty="0">
                <a:latin typeface="Garamond"/>
                <a:cs typeface="Garamond"/>
              </a:rPr>
              <a:t> </a:t>
            </a:r>
            <a:r>
              <a:rPr sz="2450" dirty="0">
                <a:latin typeface="Garamond"/>
                <a:cs typeface="Garamond"/>
              </a:rPr>
              <a:t>is</a:t>
            </a:r>
            <a:r>
              <a:rPr sz="2450" spc="-5" dirty="0">
                <a:latin typeface="Garamond"/>
                <a:cs typeface="Garamond"/>
              </a:rPr>
              <a:t> </a:t>
            </a:r>
            <a:r>
              <a:rPr sz="2450" spc="-25" dirty="0">
                <a:latin typeface="Garamond"/>
                <a:cs typeface="Garamond"/>
              </a:rPr>
              <a:t>the </a:t>
            </a:r>
            <a:r>
              <a:rPr sz="2450" dirty="0">
                <a:latin typeface="Garamond"/>
                <a:cs typeface="Garamond"/>
              </a:rPr>
              <a:t>best</a:t>
            </a:r>
            <a:r>
              <a:rPr sz="2450" spc="-40" dirty="0">
                <a:latin typeface="Garamond"/>
                <a:cs typeface="Garamond"/>
              </a:rPr>
              <a:t> </a:t>
            </a:r>
            <a:r>
              <a:rPr sz="2450" dirty="0">
                <a:latin typeface="Garamond"/>
                <a:cs typeface="Garamond"/>
              </a:rPr>
              <a:t>sir</a:t>
            </a:r>
            <a:r>
              <a:rPr sz="2450" spc="-30" dirty="0">
                <a:latin typeface="Garamond"/>
                <a:cs typeface="Garamond"/>
              </a:rPr>
              <a:t> </a:t>
            </a:r>
            <a:r>
              <a:rPr sz="2450" dirty="0">
                <a:latin typeface="Garamond"/>
                <a:cs typeface="Garamond"/>
              </a:rPr>
              <a:t>in</a:t>
            </a:r>
            <a:r>
              <a:rPr sz="2450" spc="-25" dirty="0">
                <a:latin typeface="Garamond"/>
                <a:cs typeface="Garamond"/>
              </a:rPr>
              <a:t> </a:t>
            </a:r>
            <a:r>
              <a:rPr sz="2450" dirty="0">
                <a:latin typeface="Garamond"/>
                <a:cs typeface="Garamond"/>
              </a:rPr>
              <a:t>this</a:t>
            </a:r>
            <a:r>
              <a:rPr sz="2450" spc="-10" dirty="0">
                <a:latin typeface="Garamond"/>
                <a:cs typeface="Garamond"/>
              </a:rPr>
              <a:t> </a:t>
            </a:r>
            <a:r>
              <a:rPr sz="2450" dirty="0">
                <a:latin typeface="Garamond"/>
                <a:cs typeface="Garamond"/>
              </a:rPr>
              <a:t>whole</a:t>
            </a:r>
            <a:r>
              <a:rPr sz="2450" spc="-20" dirty="0">
                <a:latin typeface="Garamond"/>
                <a:cs typeface="Garamond"/>
              </a:rPr>
              <a:t> </a:t>
            </a:r>
            <a:r>
              <a:rPr sz="2450" dirty="0">
                <a:latin typeface="Garamond"/>
                <a:cs typeface="Garamond"/>
              </a:rPr>
              <a:t>world</a:t>
            </a:r>
            <a:r>
              <a:rPr sz="2450" spc="-20" dirty="0">
                <a:latin typeface="Garamond"/>
                <a:cs typeface="Garamond"/>
              </a:rPr>
              <a:t> </a:t>
            </a:r>
            <a:r>
              <a:rPr sz="2450" dirty="0">
                <a:latin typeface="Garamond"/>
                <a:cs typeface="Garamond"/>
              </a:rPr>
              <a:t>I</a:t>
            </a:r>
            <a:r>
              <a:rPr sz="2450" spc="-5" dirty="0">
                <a:latin typeface="Garamond"/>
                <a:cs typeface="Garamond"/>
              </a:rPr>
              <a:t> </a:t>
            </a:r>
            <a:r>
              <a:rPr sz="2450" dirty="0">
                <a:latin typeface="Garamond"/>
                <a:cs typeface="Garamond"/>
              </a:rPr>
              <a:t>love</a:t>
            </a:r>
            <a:r>
              <a:rPr sz="2450" spc="-15" dirty="0">
                <a:latin typeface="Garamond"/>
                <a:cs typeface="Garamond"/>
              </a:rPr>
              <a:t> </a:t>
            </a:r>
            <a:r>
              <a:rPr sz="2450" spc="-25" dirty="0">
                <a:latin typeface="Garamond"/>
                <a:cs typeface="Garamond"/>
              </a:rPr>
              <a:t>his </a:t>
            </a:r>
            <a:r>
              <a:rPr sz="2450" dirty="0">
                <a:latin typeface="Garamond"/>
                <a:cs typeface="Garamond"/>
              </a:rPr>
              <a:t>teaching</a:t>
            </a:r>
            <a:r>
              <a:rPr sz="2450" spc="-15" dirty="0">
                <a:latin typeface="Garamond"/>
                <a:cs typeface="Garamond"/>
              </a:rPr>
              <a:t> </a:t>
            </a:r>
            <a:r>
              <a:rPr sz="2450" dirty="0">
                <a:latin typeface="Garamond"/>
                <a:cs typeface="Garamond"/>
              </a:rPr>
              <a:t>method</a:t>
            </a:r>
            <a:r>
              <a:rPr sz="2450" spc="-40" dirty="0">
                <a:latin typeface="Garamond"/>
                <a:cs typeface="Garamond"/>
              </a:rPr>
              <a:t> </a:t>
            </a:r>
            <a:r>
              <a:rPr sz="2450" dirty="0">
                <a:latin typeface="Garamond"/>
                <a:cs typeface="Garamond"/>
              </a:rPr>
              <a:t>his</a:t>
            </a:r>
            <a:r>
              <a:rPr sz="2450" spc="-5" dirty="0">
                <a:latin typeface="Garamond"/>
                <a:cs typeface="Garamond"/>
              </a:rPr>
              <a:t> </a:t>
            </a:r>
            <a:r>
              <a:rPr sz="2450" dirty="0">
                <a:latin typeface="Garamond"/>
                <a:cs typeface="Garamond"/>
              </a:rPr>
              <a:t>speaking</a:t>
            </a:r>
            <a:r>
              <a:rPr sz="2450" spc="-10" dirty="0">
                <a:latin typeface="Garamond"/>
                <a:cs typeface="Garamond"/>
              </a:rPr>
              <a:t> style </a:t>
            </a:r>
            <a:r>
              <a:rPr sz="2450" dirty="0">
                <a:latin typeface="Garamond"/>
                <a:cs typeface="Garamond"/>
              </a:rPr>
              <a:t>and</a:t>
            </a:r>
            <a:r>
              <a:rPr sz="2450" spc="5" dirty="0">
                <a:latin typeface="Garamond"/>
                <a:cs typeface="Garamond"/>
              </a:rPr>
              <a:t> </a:t>
            </a:r>
            <a:r>
              <a:rPr sz="2450" dirty="0">
                <a:latin typeface="Garamond"/>
                <a:cs typeface="Garamond"/>
              </a:rPr>
              <a:t>I</a:t>
            </a:r>
            <a:r>
              <a:rPr sz="2450" spc="-10" dirty="0">
                <a:latin typeface="Garamond"/>
                <a:cs typeface="Garamond"/>
              </a:rPr>
              <a:t> </a:t>
            </a:r>
            <a:r>
              <a:rPr sz="2450" dirty="0">
                <a:latin typeface="Garamond"/>
                <a:cs typeface="Garamond"/>
              </a:rPr>
              <a:t>can</a:t>
            </a:r>
            <a:r>
              <a:rPr sz="2450" spc="5" dirty="0">
                <a:latin typeface="Garamond"/>
                <a:cs typeface="Garamond"/>
              </a:rPr>
              <a:t> </a:t>
            </a:r>
            <a:r>
              <a:rPr sz="2450" dirty="0">
                <a:latin typeface="Garamond"/>
                <a:cs typeface="Garamond"/>
              </a:rPr>
              <a:t>understand</a:t>
            </a:r>
            <a:r>
              <a:rPr sz="2450" spc="25" dirty="0">
                <a:latin typeface="Garamond"/>
                <a:cs typeface="Garamond"/>
              </a:rPr>
              <a:t> </a:t>
            </a:r>
            <a:r>
              <a:rPr sz="2450" dirty="0">
                <a:latin typeface="Garamond"/>
                <a:cs typeface="Garamond"/>
              </a:rPr>
              <a:t>very</a:t>
            </a:r>
            <a:r>
              <a:rPr sz="2450" spc="10" dirty="0">
                <a:latin typeface="Garamond"/>
                <a:cs typeface="Garamond"/>
              </a:rPr>
              <a:t> </a:t>
            </a:r>
            <a:r>
              <a:rPr sz="2450" dirty="0">
                <a:latin typeface="Garamond"/>
                <a:cs typeface="Garamond"/>
              </a:rPr>
              <a:t>easily</a:t>
            </a:r>
            <a:r>
              <a:rPr sz="2450" spc="10" dirty="0">
                <a:latin typeface="Garamond"/>
                <a:cs typeface="Garamond"/>
              </a:rPr>
              <a:t> </a:t>
            </a:r>
            <a:r>
              <a:rPr sz="2450" spc="-25" dirty="0">
                <a:latin typeface="Garamond"/>
                <a:cs typeface="Garamond"/>
              </a:rPr>
              <a:t>the </a:t>
            </a:r>
            <a:r>
              <a:rPr sz="2450" dirty="0">
                <a:latin typeface="Garamond"/>
                <a:cs typeface="Garamond"/>
              </a:rPr>
              <a:t>chapter</a:t>
            </a:r>
            <a:r>
              <a:rPr sz="2450" spc="-20" dirty="0">
                <a:latin typeface="Garamond"/>
                <a:cs typeface="Garamond"/>
              </a:rPr>
              <a:t> </a:t>
            </a:r>
            <a:r>
              <a:rPr sz="2450" dirty="0">
                <a:latin typeface="Garamond"/>
                <a:cs typeface="Garamond"/>
              </a:rPr>
              <a:t>when</a:t>
            </a:r>
            <a:r>
              <a:rPr sz="2450" spc="-30" dirty="0">
                <a:latin typeface="Garamond"/>
                <a:cs typeface="Garamond"/>
              </a:rPr>
              <a:t> </a:t>
            </a:r>
            <a:r>
              <a:rPr sz="2450" dirty="0">
                <a:latin typeface="Garamond"/>
                <a:cs typeface="Garamond"/>
              </a:rPr>
              <a:t>his</a:t>
            </a:r>
            <a:r>
              <a:rPr sz="2450" spc="-15" dirty="0">
                <a:latin typeface="Garamond"/>
                <a:cs typeface="Garamond"/>
              </a:rPr>
              <a:t> </a:t>
            </a:r>
            <a:r>
              <a:rPr sz="2450" dirty="0">
                <a:latin typeface="Garamond"/>
                <a:cs typeface="Garamond"/>
              </a:rPr>
              <a:t>teaches</a:t>
            </a:r>
            <a:r>
              <a:rPr sz="2450" spc="-15" dirty="0">
                <a:latin typeface="Garamond"/>
                <a:cs typeface="Garamond"/>
              </a:rPr>
              <a:t> </a:t>
            </a:r>
            <a:r>
              <a:rPr sz="2450" dirty="0">
                <a:latin typeface="Garamond"/>
                <a:cs typeface="Garamond"/>
              </a:rPr>
              <a:t>he</a:t>
            </a:r>
            <a:r>
              <a:rPr sz="2450" spc="-40" dirty="0">
                <a:latin typeface="Garamond"/>
                <a:cs typeface="Garamond"/>
              </a:rPr>
              <a:t> </a:t>
            </a:r>
            <a:r>
              <a:rPr sz="2450" spc="-10" dirty="0">
                <a:latin typeface="Garamond"/>
                <a:cs typeface="Garamond"/>
              </a:rPr>
              <a:t>teaches </a:t>
            </a:r>
            <a:r>
              <a:rPr sz="2450" dirty="0">
                <a:latin typeface="Garamond"/>
                <a:cs typeface="Garamond"/>
              </a:rPr>
              <a:t>in</a:t>
            </a:r>
            <a:r>
              <a:rPr sz="2450" spc="-30" dirty="0">
                <a:latin typeface="Garamond"/>
                <a:cs typeface="Garamond"/>
              </a:rPr>
              <a:t> </a:t>
            </a:r>
            <a:r>
              <a:rPr sz="2450" dirty="0">
                <a:latin typeface="Garamond"/>
                <a:cs typeface="Garamond"/>
              </a:rPr>
              <a:t>very</a:t>
            </a:r>
            <a:r>
              <a:rPr sz="2450" spc="-10" dirty="0">
                <a:latin typeface="Garamond"/>
                <a:cs typeface="Garamond"/>
              </a:rPr>
              <a:t> </a:t>
            </a:r>
            <a:r>
              <a:rPr sz="2450" dirty="0">
                <a:latin typeface="Garamond"/>
                <a:cs typeface="Garamond"/>
              </a:rPr>
              <a:t>easy</a:t>
            </a:r>
            <a:r>
              <a:rPr sz="2450" spc="-10" dirty="0">
                <a:latin typeface="Garamond"/>
                <a:cs typeface="Garamond"/>
              </a:rPr>
              <a:t> </a:t>
            </a:r>
            <a:r>
              <a:rPr sz="2450" dirty="0">
                <a:latin typeface="Garamond"/>
                <a:cs typeface="Garamond"/>
              </a:rPr>
              <a:t>way</a:t>
            </a:r>
            <a:r>
              <a:rPr sz="2450" spc="20" dirty="0">
                <a:latin typeface="Garamond"/>
                <a:cs typeface="Garamond"/>
              </a:rPr>
              <a:t> </a:t>
            </a:r>
            <a:r>
              <a:rPr sz="2450" spc="-25" dirty="0">
                <a:latin typeface="Garamond"/>
                <a:cs typeface="Garamond"/>
              </a:rPr>
              <a:t>and</a:t>
            </a:r>
            <a:r>
              <a:rPr sz="2450" dirty="0">
                <a:latin typeface="Garamond"/>
                <a:cs typeface="Garamond"/>
              </a:rPr>
              <a:t>	all </a:t>
            </a:r>
            <a:r>
              <a:rPr sz="2450" spc="-10" dirty="0">
                <a:latin typeface="Garamond"/>
                <a:cs typeface="Garamond"/>
              </a:rPr>
              <a:t>understand </a:t>
            </a:r>
            <a:r>
              <a:rPr sz="2450" dirty="0">
                <a:latin typeface="Garamond"/>
                <a:cs typeface="Garamond"/>
              </a:rPr>
              <a:t>it</a:t>
            </a:r>
            <a:r>
              <a:rPr sz="2450" spc="-15" dirty="0">
                <a:latin typeface="Garamond"/>
                <a:cs typeface="Garamond"/>
              </a:rPr>
              <a:t> </a:t>
            </a:r>
            <a:r>
              <a:rPr sz="2450" dirty="0">
                <a:latin typeface="Garamond"/>
                <a:cs typeface="Garamond"/>
              </a:rPr>
              <a:t>and every</a:t>
            </a:r>
            <a:r>
              <a:rPr sz="2450" spc="5" dirty="0">
                <a:latin typeface="Garamond"/>
                <a:cs typeface="Garamond"/>
              </a:rPr>
              <a:t> </a:t>
            </a:r>
            <a:r>
              <a:rPr sz="2450" dirty="0">
                <a:latin typeface="Garamond"/>
                <a:cs typeface="Garamond"/>
              </a:rPr>
              <a:t>time</a:t>
            </a:r>
            <a:r>
              <a:rPr sz="2450" spc="5" dirty="0">
                <a:latin typeface="Garamond"/>
                <a:cs typeface="Garamond"/>
              </a:rPr>
              <a:t> </a:t>
            </a:r>
            <a:r>
              <a:rPr sz="2450" dirty="0">
                <a:latin typeface="Garamond"/>
                <a:cs typeface="Garamond"/>
              </a:rPr>
              <a:t>he</a:t>
            </a:r>
            <a:r>
              <a:rPr sz="2450" spc="-20" dirty="0">
                <a:latin typeface="Garamond"/>
                <a:cs typeface="Garamond"/>
              </a:rPr>
              <a:t> </a:t>
            </a:r>
            <a:r>
              <a:rPr sz="2450" dirty="0">
                <a:latin typeface="Garamond"/>
                <a:cs typeface="Garamond"/>
              </a:rPr>
              <a:t>takes</a:t>
            </a:r>
            <a:r>
              <a:rPr sz="2450" spc="10" dirty="0">
                <a:latin typeface="Garamond"/>
                <a:cs typeface="Garamond"/>
              </a:rPr>
              <a:t> </a:t>
            </a:r>
            <a:r>
              <a:rPr sz="2450" dirty="0">
                <a:latin typeface="Garamond"/>
                <a:cs typeface="Garamond"/>
              </a:rPr>
              <a:t>revision</a:t>
            </a:r>
            <a:r>
              <a:rPr sz="2450" spc="-5" dirty="0">
                <a:latin typeface="Garamond"/>
                <a:cs typeface="Garamond"/>
              </a:rPr>
              <a:t> </a:t>
            </a:r>
            <a:r>
              <a:rPr sz="2450" spc="-25" dirty="0">
                <a:latin typeface="Garamond"/>
                <a:cs typeface="Garamond"/>
              </a:rPr>
              <a:t>at </a:t>
            </a:r>
            <a:r>
              <a:rPr sz="2450" dirty="0">
                <a:latin typeface="Garamond"/>
                <a:cs typeface="Garamond"/>
              </a:rPr>
              <a:t>least</a:t>
            </a:r>
            <a:r>
              <a:rPr sz="2450" spc="25" dirty="0">
                <a:latin typeface="Garamond"/>
                <a:cs typeface="Garamond"/>
              </a:rPr>
              <a:t> </a:t>
            </a:r>
            <a:r>
              <a:rPr sz="2450" dirty="0">
                <a:latin typeface="Garamond"/>
                <a:cs typeface="Garamond"/>
              </a:rPr>
              <a:t>3</a:t>
            </a:r>
            <a:r>
              <a:rPr sz="2450" spc="-20" dirty="0">
                <a:latin typeface="Garamond"/>
                <a:cs typeface="Garamond"/>
              </a:rPr>
              <a:t> </a:t>
            </a:r>
            <a:r>
              <a:rPr sz="2450" dirty="0">
                <a:latin typeface="Garamond"/>
                <a:cs typeface="Garamond"/>
              </a:rPr>
              <a:t>to 4</a:t>
            </a:r>
            <a:r>
              <a:rPr sz="2450" spc="10" dirty="0">
                <a:latin typeface="Garamond"/>
                <a:cs typeface="Garamond"/>
              </a:rPr>
              <a:t> </a:t>
            </a:r>
            <a:r>
              <a:rPr sz="2450" dirty="0">
                <a:latin typeface="Garamond"/>
                <a:cs typeface="Garamond"/>
              </a:rPr>
              <a:t>times</a:t>
            </a:r>
            <a:r>
              <a:rPr sz="2450" spc="15" dirty="0">
                <a:latin typeface="Garamond"/>
                <a:cs typeface="Garamond"/>
              </a:rPr>
              <a:t> </a:t>
            </a:r>
            <a:r>
              <a:rPr sz="2450" dirty="0">
                <a:latin typeface="Garamond"/>
                <a:cs typeface="Garamond"/>
              </a:rPr>
              <a:t>of</a:t>
            </a:r>
            <a:r>
              <a:rPr sz="2450" spc="315" dirty="0">
                <a:latin typeface="Garamond"/>
                <a:cs typeface="Garamond"/>
              </a:rPr>
              <a:t> </a:t>
            </a:r>
            <a:r>
              <a:rPr sz="2450" dirty="0">
                <a:latin typeface="Garamond"/>
                <a:cs typeface="Garamond"/>
              </a:rPr>
              <a:t>letter</a:t>
            </a:r>
            <a:r>
              <a:rPr sz="2450" spc="-5" dirty="0">
                <a:latin typeface="Garamond"/>
                <a:cs typeface="Garamond"/>
              </a:rPr>
              <a:t> </a:t>
            </a:r>
            <a:r>
              <a:rPr sz="2450" spc="-25" dirty="0">
                <a:latin typeface="Garamond"/>
                <a:cs typeface="Garamond"/>
              </a:rPr>
              <a:t>and </a:t>
            </a:r>
            <a:r>
              <a:rPr sz="2450" dirty="0">
                <a:latin typeface="Garamond"/>
                <a:cs typeface="Garamond"/>
              </a:rPr>
              <a:t>grammar</a:t>
            </a:r>
            <a:r>
              <a:rPr sz="2450" spc="-20" dirty="0">
                <a:latin typeface="Garamond"/>
                <a:cs typeface="Garamond"/>
              </a:rPr>
              <a:t> </a:t>
            </a:r>
            <a:r>
              <a:rPr sz="2450" dirty="0">
                <a:latin typeface="Garamond"/>
                <a:cs typeface="Garamond"/>
              </a:rPr>
              <a:t>I</a:t>
            </a:r>
            <a:r>
              <a:rPr sz="2450" spc="-15" dirty="0">
                <a:latin typeface="Garamond"/>
                <a:cs typeface="Garamond"/>
              </a:rPr>
              <a:t> </a:t>
            </a:r>
            <a:r>
              <a:rPr sz="2450" dirty="0">
                <a:latin typeface="Garamond"/>
                <a:cs typeface="Garamond"/>
              </a:rPr>
              <a:t>love</a:t>
            </a:r>
            <a:r>
              <a:rPr sz="2450" spc="-5" dirty="0">
                <a:latin typeface="Garamond"/>
                <a:cs typeface="Garamond"/>
              </a:rPr>
              <a:t> </a:t>
            </a:r>
            <a:r>
              <a:rPr sz="2450" dirty="0">
                <a:latin typeface="Garamond"/>
                <a:cs typeface="Garamond"/>
              </a:rPr>
              <a:t>my Marathi</a:t>
            </a:r>
            <a:r>
              <a:rPr sz="2450" spc="-5" dirty="0">
                <a:latin typeface="Garamond"/>
                <a:cs typeface="Garamond"/>
              </a:rPr>
              <a:t> </a:t>
            </a:r>
            <a:r>
              <a:rPr sz="2450" spc="-25" dirty="0">
                <a:latin typeface="Garamond"/>
                <a:cs typeface="Garamond"/>
              </a:rPr>
              <a:t>sir</a:t>
            </a:r>
            <a:endParaRPr sz="2450" dirty="0">
              <a:latin typeface="Garamond"/>
              <a:cs typeface="Garamond"/>
            </a:endParaRPr>
          </a:p>
        </p:txBody>
      </p:sp>
      <p:grpSp>
        <p:nvGrpSpPr>
          <p:cNvPr id="4" name="object 4"/>
          <p:cNvGrpSpPr/>
          <p:nvPr/>
        </p:nvGrpSpPr>
        <p:grpSpPr>
          <a:xfrm>
            <a:off x="707136" y="2401824"/>
            <a:ext cx="3773804" cy="4314825"/>
            <a:chOff x="707136" y="2401824"/>
            <a:chExt cx="3773804" cy="4314825"/>
          </a:xfrm>
        </p:grpSpPr>
        <p:pic>
          <p:nvPicPr>
            <p:cNvPr id="5" name="object 5"/>
            <p:cNvPicPr/>
            <p:nvPr/>
          </p:nvPicPr>
          <p:blipFill>
            <a:blip r:embed="rId2" cstate="print"/>
            <a:stretch>
              <a:fillRect/>
            </a:stretch>
          </p:blipFill>
          <p:spPr>
            <a:xfrm>
              <a:off x="707136" y="6132576"/>
              <a:ext cx="3773423" cy="583691"/>
            </a:xfrm>
            <a:prstGeom prst="rect">
              <a:avLst/>
            </a:prstGeom>
          </p:spPr>
        </p:pic>
        <p:pic>
          <p:nvPicPr>
            <p:cNvPr id="6" name="object 6"/>
            <p:cNvPicPr/>
            <p:nvPr/>
          </p:nvPicPr>
          <p:blipFill>
            <a:blip r:embed="rId3" cstate="print"/>
            <a:stretch>
              <a:fillRect/>
            </a:stretch>
          </p:blipFill>
          <p:spPr>
            <a:xfrm>
              <a:off x="723900" y="2401824"/>
              <a:ext cx="3741419" cy="374142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327</TotalTime>
  <Words>2893</Words>
  <Application>Microsoft Office PowerPoint</Application>
  <PresentationFormat>Custom</PresentationFormat>
  <Paragraphs>144</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Britannic Bold</vt:lpstr>
      <vt:lpstr>Calibri</vt:lpstr>
      <vt:lpstr>Garamond</vt:lpstr>
      <vt:lpstr>Gill Sans MT</vt:lpstr>
      <vt:lpstr>Nirmala UI</vt:lpstr>
      <vt:lpstr>Times New Roman</vt:lpstr>
      <vt:lpstr>Office Theme</vt:lpstr>
      <vt:lpstr>PowerPoint Presentation</vt:lpstr>
      <vt:lpstr>INDEX</vt:lpstr>
      <vt:lpstr>MY SELF Aayush Katare  IX-F</vt:lpstr>
      <vt:lpstr>Childhood Photo</vt:lpstr>
      <vt:lpstr>MY SCHOOL</vt:lpstr>
      <vt:lpstr>MY PRINCIPAL</vt:lpstr>
      <vt:lpstr>My Class Teacher</vt:lpstr>
      <vt:lpstr>My Subject Teachers</vt:lpstr>
      <vt:lpstr>Marathi</vt:lpstr>
      <vt:lpstr>Mathematics</vt:lpstr>
      <vt:lpstr>Physics</vt:lpstr>
      <vt:lpstr>Biology</vt:lpstr>
      <vt:lpstr>Chemistry</vt:lpstr>
      <vt:lpstr>Data Science</vt:lpstr>
      <vt:lpstr>MY Class</vt:lpstr>
      <vt:lpstr>My Parents</vt:lpstr>
      <vt:lpstr>My Sister</vt:lpstr>
      <vt:lpstr>My Friends</vt:lpstr>
      <vt:lpstr>My Classmates</vt:lpstr>
      <vt:lpstr>My Ambition/Career</vt:lpstr>
      <vt:lpstr>My Role Model</vt:lpstr>
      <vt:lpstr>Achievements</vt:lpstr>
      <vt:lpstr>Teachers Remark</vt:lpstr>
      <vt:lpstr>PowerPoint Presentation</vt:lpstr>
      <vt:lpstr>Social Science Topics G20 Summit</vt:lpstr>
      <vt:lpstr>मानवी भावना o!:f c@ करणारी किवता (Marathi)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MY PORTFOLIO AARUSH FULL</dc:title>
  <dc:creator>Aarush Pawar</dc:creator>
  <cp:lastModifiedBy>Dell</cp:lastModifiedBy>
  <cp:revision>11</cp:revision>
  <dcterms:created xsi:type="dcterms:W3CDTF">2024-02-17T08:31:17Z</dcterms:created>
  <dcterms:modified xsi:type="dcterms:W3CDTF">2024-02-17T14:02:18Z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2023-12-15T00:00:00Z</vt:filetime>
  </property>
  <property fmtid="{D5CDD505-2E9C-101B-9397-08002B2CF9AE}" pid="3" name="LastSaved">
    <vt:filetime>2024-02-17T00:00:00Z</vt:filetime>
  </property>
  <property fmtid="{D5CDD505-2E9C-101B-9397-08002B2CF9AE}" pid="4" name="Producer">
    <vt:lpwstr>Microsoft: Print To PDF</vt:lpwstr>
  </property>
</Properties>
</file>